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6"/>
  </p:notesMasterIdLst>
  <p:handoutMasterIdLst>
    <p:handoutMasterId r:id="rId37"/>
  </p:handoutMasterIdLst>
  <p:sldIdLst>
    <p:sldId id="257" r:id="rId5"/>
    <p:sldId id="408" r:id="rId6"/>
    <p:sldId id="378" r:id="rId7"/>
    <p:sldId id="395" r:id="rId8"/>
    <p:sldId id="394" r:id="rId9"/>
    <p:sldId id="393" r:id="rId10"/>
    <p:sldId id="392" r:id="rId11"/>
    <p:sldId id="391" r:id="rId12"/>
    <p:sldId id="390" r:id="rId13"/>
    <p:sldId id="389" r:id="rId14"/>
    <p:sldId id="388" r:id="rId15"/>
    <p:sldId id="396" r:id="rId16"/>
    <p:sldId id="387" r:id="rId17"/>
    <p:sldId id="399" r:id="rId18"/>
    <p:sldId id="398" r:id="rId19"/>
    <p:sldId id="397" r:id="rId20"/>
    <p:sldId id="401" r:id="rId21"/>
    <p:sldId id="400" r:id="rId22"/>
    <p:sldId id="402" r:id="rId23"/>
    <p:sldId id="406" r:id="rId24"/>
    <p:sldId id="405" r:id="rId25"/>
    <p:sldId id="404" r:id="rId26"/>
    <p:sldId id="403" r:id="rId27"/>
    <p:sldId id="407" r:id="rId28"/>
    <p:sldId id="409" r:id="rId29"/>
    <p:sldId id="410" r:id="rId30"/>
    <p:sldId id="412" r:id="rId31"/>
    <p:sldId id="411" r:id="rId32"/>
    <p:sldId id="413" r:id="rId33"/>
    <p:sldId id="414" r:id="rId34"/>
    <p:sldId id="386" r:id="rId35"/>
  </p:sldIdLst>
  <p:sldSz cx="24384000" cy="13716000"/>
  <p:notesSz cx="7010400"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1pPr>
    <a:lvl2pPr marL="0" marR="0" indent="4572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2pPr>
    <a:lvl3pPr marL="0" marR="0" indent="9144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3pPr>
    <a:lvl4pPr marL="0" marR="0" indent="13716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4pPr>
    <a:lvl5pPr marL="0" marR="0" indent="18288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5pPr>
    <a:lvl6pPr marL="0" marR="0" indent="22860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6pPr>
    <a:lvl7pPr marL="0" marR="0" indent="27432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7pPr>
    <a:lvl8pPr marL="0" marR="0" indent="32004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8pPr>
    <a:lvl9pPr marL="0" marR="0" indent="36576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arena Durán Campos" initials="MDC" lastIdx="1" clrIdx="0">
    <p:extLst>
      <p:ext uri="{19B8F6BF-5375-455C-9EA6-DF929625EA0E}">
        <p15:presenceInfo xmlns:p15="http://schemas.microsoft.com/office/powerpoint/2012/main" userId="S-1-5-21-1538672992-175319928-926709054-144266" providerId="AD"/>
      </p:ext>
    </p:extLst>
  </p:cmAuthor>
  <p:cmAuthor id="2" name="Catherine Díaz Olivos" initials="CDO" lastIdx="6" clrIdx="1">
    <p:extLst>
      <p:ext uri="{19B8F6BF-5375-455C-9EA6-DF929625EA0E}">
        <p15:presenceInfo xmlns:p15="http://schemas.microsoft.com/office/powerpoint/2012/main" userId="S-1-5-21-1538672992-175319928-926709054-182580" providerId="AD"/>
      </p:ext>
    </p:extLst>
  </p:cmAuthor>
  <p:cmAuthor id="3" name="Karin Quiroga" initials="KQ" lastIdx="4" clrIdx="2">
    <p:extLst>
      <p:ext uri="{19B8F6BF-5375-455C-9EA6-DF929625EA0E}">
        <p15:presenceInfo xmlns:p15="http://schemas.microsoft.com/office/powerpoint/2012/main" userId="af065b74602da4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DCD"/>
    <a:srgbClr val="DF2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Open Sans Light"/>
          <a:ea typeface="Open Sans Light"/>
          <a:cs typeface="Open Sans Light"/>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FFFFF"/>
          </a:solidFill>
        </a:fill>
      </a:tcStyle>
    </a:wholeTbl>
    <a:band2H>
      <a:tcTxStyle/>
      <a:tcStyle>
        <a:tcBdr/>
        <a:fill>
          <a:solidFill>
            <a:srgbClr val="EBEBEB"/>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F2427"/>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9964" autoAdjust="0"/>
  </p:normalViewPr>
  <p:slideViewPr>
    <p:cSldViewPr snapToGrid="0">
      <p:cViewPr varScale="1">
        <p:scale>
          <a:sx n="39" d="100"/>
          <a:sy n="39" d="100"/>
        </p:scale>
        <p:origin x="162" y="48"/>
      </p:cViewPr>
      <p:guideLst/>
    </p:cSldViewPr>
  </p:slideViewPr>
  <p:notesTextViewPr>
    <p:cViewPr>
      <p:scale>
        <a:sx n="1" d="1"/>
        <a:sy n="1" d="1"/>
      </p:scale>
      <p:origin x="0" y="0"/>
    </p:cViewPr>
  </p:notesTextViewPr>
  <p:sorterViewPr>
    <p:cViewPr>
      <p:scale>
        <a:sx n="100" d="100"/>
        <a:sy n="100" d="100"/>
      </p:scale>
      <p:origin x="0" y="-16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C99191C-A903-4F41-94D2-A5708B276DA4}" type="datetimeFigureOut">
              <a:rPr lang="es-CL" smtClean="0"/>
              <a:t>06-09-2021</a:t>
            </a:fld>
            <a:endParaRPr lang="es-CL"/>
          </a:p>
        </p:txBody>
      </p:sp>
      <p:sp>
        <p:nvSpPr>
          <p:cNvPr id="4" name="Marcador de pie de página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10BC4F1-7D0C-4599-854A-B34AC233B5FF}" type="slidenum">
              <a:rPr lang="es-CL" smtClean="0"/>
              <a:t>‹Nº›</a:t>
            </a:fld>
            <a:endParaRPr lang="es-CL"/>
          </a:p>
        </p:txBody>
      </p:sp>
    </p:spTree>
    <p:extLst>
      <p:ext uri="{BB962C8B-B14F-4D97-AF65-F5344CB8AC3E}">
        <p14:creationId xmlns:p14="http://schemas.microsoft.com/office/powerpoint/2010/main" val="2453968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406400" y="696913"/>
            <a:ext cx="6197600" cy="3486150"/>
          </a:xfrm>
          <a:prstGeom prst="rect">
            <a:avLst/>
          </a:prstGeom>
        </p:spPr>
        <p:txBody>
          <a:bodyPr lIns="93177" tIns="46589" rIns="93177" bIns="46589"/>
          <a:lstStyle/>
          <a:p>
            <a:endParaRPr/>
          </a:p>
        </p:txBody>
      </p:sp>
      <p:sp>
        <p:nvSpPr>
          <p:cNvPr id="148" name="Shape 148"/>
          <p:cNvSpPr>
            <a:spLocks noGrp="1"/>
          </p:cNvSpPr>
          <p:nvPr>
            <p:ph type="body" sz="quarter" idx="1"/>
          </p:nvPr>
        </p:nvSpPr>
        <p:spPr>
          <a:xfrm>
            <a:off x="934720" y="4415790"/>
            <a:ext cx="5140960" cy="4183380"/>
          </a:xfrm>
          <a:prstGeom prst="rect">
            <a:avLst/>
          </a:prstGeom>
        </p:spPr>
        <p:txBody>
          <a:bodyPr lIns="93177" tIns="46589" rIns="93177" bIns="46589"/>
          <a:lstStyle/>
          <a:p>
            <a:endParaRPr/>
          </a:p>
        </p:txBody>
      </p:sp>
    </p:spTree>
    <p:extLst>
      <p:ext uri="{BB962C8B-B14F-4D97-AF65-F5344CB8AC3E}">
        <p14:creationId xmlns:p14="http://schemas.microsoft.com/office/powerpoint/2010/main" val="1989729562"/>
      </p:ext>
    </p:extLst>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Open Sans"/>
      </a:defRPr>
    </a:lvl1pPr>
    <a:lvl2pPr indent="228600" defTabSz="1828800" latinLnBrk="0">
      <a:defRPr sz="2400">
        <a:latin typeface="+mn-lt"/>
        <a:ea typeface="+mn-ea"/>
        <a:cs typeface="+mn-cs"/>
        <a:sym typeface="Open Sans"/>
      </a:defRPr>
    </a:lvl2pPr>
    <a:lvl3pPr indent="457200" defTabSz="1828800" latinLnBrk="0">
      <a:defRPr sz="2400">
        <a:latin typeface="+mn-lt"/>
        <a:ea typeface="+mn-ea"/>
        <a:cs typeface="+mn-cs"/>
        <a:sym typeface="Open Sans"/>
      </a:defRPr>
    </a:lvl3pPr>
    <a:lvl4pPr indent="685800" defTabSz="1828800" latinLnBrk="0">
      <a:defRPr sz="2400">
        <a:latin typeface="+mn-lt"/>
        <a:ea typeface="+mn-ea"/>
        <a:cs typeface="+mn-cs"/>
        <a:sym typeface="Open Sans"/>
      </a:defRPr>
    </a:lvl4pPr>
    <a:lvl5pPr indent="914400" defTabSz="1828800" latinLnBrk="0">
      <a:defRPr sz="2400">
        <a:latin typeface="+mn-lt"/>
        <a:ea typeface="+mn-ea"/>
        <a:cs typeface="+mn-cs"/>
        <a:sym typeface="Open Sans"/>
      </a:defRPr>
    </a:lvl5pPr>
    <a:lvl6pPr indent="1143000" defTabSz="1828800" latinLnBrk="0">
      <a:defRPr sz="2400">
        <a:latin typeface="+mn-lt"/>
        <a:ea typeface="+mn-ea"/>
        <a:cs typeface="+mn-cs"/>
        <a:sym typeface="Open Sans"/>
      </a:defRPr>
    </a:lvl6pPr>
    <a:lvl7pPr indent="1371600" defTabSz="1828800" latinLnBrk="0">
      <a:defRPr sz="2400">
        <a:latin typeface="+mn-lt"/>
        <a:ea typeface="+mn-ea"/>
        <a:cs typeface="+mn-cs"/>
        <a:sym typeface="Open Sans"/>
      </a:defRPr>
    </a:lvl7pPr>
    <a:lvl8pPr indent="1600200" defTabSz="1828800" latinLnBrk="0">
      <a:defRPr sz="2400">
        <a:latin typeface="+mn-lt"/>
        <a:ea typeface="+mn-ea"/>
        <a:cs typeface="+mn-cs"/>
        <a:sym typeface="Open Sans"/>
      </a:defRPr>
    </a:lvl8pPr>
    <a:lvl9pPr indent="1828800" defTabSz="1828800" latinLnBrk="0">
      <a:defRPr sz="2400">
        <a:latin typeface="+mn-lt"/>
        <a:ea typeface="+mn-ea"/>
        <a:cs typeface="+mn-cs"/>
        <a:sym typeface="Open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63639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69787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63818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12360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717427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01288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6474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572513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87117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835815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08484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63639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387314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48700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27091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895811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823174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712943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390345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876269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5114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15005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91783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74044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9436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76269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9445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38309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847127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Portada">
    <p:spTree>
      <p:nvGrpSpPr>
        <p:cNvPr id="1" name=""/>
        <p:cNvGrpSpPr/>
        <p:nvPr/>
      </p:nvGrpSpPr>
      <p:grpSpPr>
        <a:xfrm>
          <a:off x="0" y="0"/>
          <a:ext cx="0" cy="0"/>
          <a:chOff x="0" y="0"/>
          <a:chExt cx="0" cy="0"/>
        </a:xfrm>
      </p:grpSpPr>
      <p:pic>
        <p:nvPicPr>
          <p:cNvPr id="23" name="Logo Universidad INACAP-Hor-1.jpg" descr="Logo Universidad INACAP-Hor-1.jpg"/>
          <p:cNvPicPr>
            <a:picLocks noChangeAspect="1"/>
          </p:cNvPicPr>
          <p:nvPr/>
        </p:nvPicPr>
        <p:blipFill>
          <a:blip r:embed="rId2"/>
          <a:srcRect l="18403" t="43193" r="18403" b="43193"/>
          <a:stretch>
            <a:fillRect/>
          </a:stretch>
        </p:blipFill>
        <p:spPr>
          <a:xfrm>
            <a:off x="6951265" y="2254691"/>
            <a:ext cx="10481342" cy="1270001"/>
          </a:xfrm>
          <a:prstGeom prst="rect">
            <a:avLst/>
          </a:prstGeom>
          <a:ln w="12700">
            <a:miter lim="400000"/>
          </a:ln>
        </p:spPr>
      </p:pic>
      <p:sp>
        <p:nvSpPr>
          <p:cNvPr id="24" name="Rectángulo"/>
          <p:cNvSpPr/>
          <p:nvPr/>
        </p:nvSpPr>
        <p:spPr>
          <a:xfrm>
            <a:off x="5842000" y="2254691"/>
            <a:ext cx="12700000" cy="1270001"/>
          </a:xfrm>
          <a:prstGeom prst="rect">
            <a:avLst/>
          </a:prstGeom>
          <a:solidFill>
            <a:srgbClr val="FFFFFF"/>
          </a:solidFill>
          <a:ln w="12700" cap="flat">
            <a:noFill/>
            <a:miter lim="400000"/>
          </a:ln>
          <a:effectLst/>
        </p:spPr>
        <p:txBody>
          <a:bodyPr wrap="square" lIns="63500" tIns="63500" rIns="63500" bIns="63500" numCol="1" anchor="ctr">
            <a:noAutofit/>
          </a:bodyPr>
          <a:lstStyle/>
          <a:p>
            <a:pPr algn="ctr" defTabSz="457200">
              <a:defRPr sz="4000" b="1" spc="0">
                <a:solidFill>
                  <a:srgbClr val="FFFFFF"/>
                </a:solidFill>
                <a:latin typeface="+mn-lt"/>
                <a:ea typeface="+mn-ea"/>
                <a:cs typeface="+mn-cs"/>
                <a:sym typeface="Open Sans"/>
              </a:defRPr>
            </a:pPr>
            <a:endParaRPr/>
          </a:p>
        </p:txBody>
      </p:sp>
      <p:pic>
        <p:nvPicPr>
          <p:cNvPr id="25" name="INACAP_conbajada2.jpeg" descr="INACAP_conbajada2.jpeg"/>
          <p:cNvPicPr>
            <a:picLocks noChangeAspect="1"/>
          </p:cNvPicPr>
          <p:nvPr/>
        </p:nvPicPr>
        <p:blipFill rotWithShape="1">
          <a:blip r:embed="rId3"/>
          <a:srcRect l="53009"/>
          <a:stretch/>
        </p:blipFill>
        <p:spPr>
          <a:xfrm>
            <a:off x="9811784" y="2254691"/>
            <a:ext cx="4760433" cy="1270001"/>
          </a:xfrm>
          <a:prstGeom prst="rect">
            <a:avLst/>
          </a:prstGeom>
          <a:ln w="12700" cap="flat">
            <a:noFill/>
            <a:miter lim="400000"/>
          </a:ln>
          <a:effectLst/>
        </p:spPr>
      </p:pic>
      <p:pic>
        <p:nvPicPr>
          <p:cNvPr id="27" name="Imagen 4" descr="Imagen 4"/>
          <p:cNvPicPr>
            <a:picLocks noChangeAspect="1"/>
          </p:cNvPicPr>
          <p:nvPr/>
        </p:nvPicPr>
        <p:blipFill>
          <a:blip r:embed="rId4"/>
          <a:srcRect b="88597"/>
          <a:stretch>
            <a:fillRect/>
          </a:stretch>
        </p:blipFill>
        <p:spPr>
          <a:xfrm>
            <a:off x="0" y="0"/>
            <a:ext cx="24384000" cy="1564008"/>
          </a:xfrm>
          <a:prstGeom prst="rect">
            <a:avLst/>
          </a:prstGeom>
          <a:ln w="12700">
            <a:miter lim="400000"/>
          </a:ln>
        </p:spPr>
      </p:pic>
      <p:sp>
        <p:nvSpPr>
          <p:cNvPr id="28" name="TÍTULO DE LA PRESENTACIÓN"/>
          <p:cNvSpPr txBox="1">
            <a:spLocks noGrp="1"/>
          </p:cNvSpPr>
          <p:nvPr>
            <p:ph type="body" sz="quarter" idx="13"/>
          </p:nvPr>
        </p:nvSpPr>
        <p:spPr>
          <a:xfrm>
            <a:off x="3302000" y="5734619"/>
            <a:ext cx="17780000" cy="1732281"/>
          </a:xfrm>
          <a:prstGeom prst="rect">
            <a:avLst/>
          </a:prstGeom>
        </p:spPr>
        <p:txBody>
          <a:bodyPr anchor="b">
            <a:spAutoFit/>
          </a:bodyPr>
          <a:lstStyle/>
          <a:p>
            <a:pPr marL="0" indent="0" algn="ctr">
              <a:buSzTx/>
              <a:buFontTx/>
              <a:buNone/>
              <a:defRPr sz="9000" spc="-450">
                <a:solidFill>
                  <a:srgbClr val="5E5E5E"/>
                </a:solidFill>
                <a:latin typeface="+mn-lt"/>
                <a:ea typeface="+mn-ea"/>
                <a:cs typeface="+mn-cs"/>
                <a:sym typeface="Open Sans"/>
              </a:defRPr>
            </a:pPr>
            <a:r>
              <a:rPr>
                <a:latin typeface="Open Sans Light"/>
                <a:ea typeface="Open Sans Light"/>
                <a:cs typeface="Open Sans Light"/>
                <a:sym typeface="Open Sans Light"/>
              </a:rPr>
              <a:t>TÍTULO DE LA</a:t>
            </a:r>
            <a:r>
              <a:rPr b="1"/>
              <a:t> PRESENTACIÓN</a:t>
            </a:r>
          </a:p>
        </p:txBody>
      </p:sp>
      <p:sp>
        <p:nvSpPr>
          <p:cNvPr id="29" name="SUBTÍTULO DE LA PRESENTACIÓN"/>
          <p:cNvSpPr txBox="1">
            <a:spLocks noGrp="1"/>
          </p:cNvSpPr>
          <p:nvPr>
            <p:ph type="body" sz="quarter" idx="14"/>
          </p:nvPr>
        </p:nvSpPr>
        <p:spPr>
          <a:xfrm>
            <a:off x="3302000" y="7252400"/>
            <a:ext cx="17780000" cy="728981"/>
          </a:xfrm>
          <a:prstGeom prst="rect">
            <a:avLst/>
          </a:prstGeom>
        </p:spPr>
        <p:txBody>
          <a:bodyPr>
            <a:spAutoFit/>
          </a:bodyPr>
          <a:lstStyle>
            <a:lvl1pPr marL="0" indent="0" algn="ctr">
              <a:buSzTx/>
              <a:buFontTx/>
              <a:buNone/>
              <a:defRPr sz="3200" spc="-160"/>
            </a:lvl1pPr>
          </a:lstStyle>
          <a:p>
            <a:r>
              <a:t>SUBTÍTULO DE LA PRESENTACIÓN</a:t>
            </a:r>
          </a:p>
        </p:txBody>
      </p:sp>
      <p:sp>
        <p:nvSpPr>
          <p:cNvPr id="30" name="Mes 2018…"/>
          <p:cNvSpPr txBox="1">
            <a:spLocks noGrp="1"/>
          </p:cNvSpPr>
          <p:nvPr>
            <p:ph type="body" sz="quarter" idx="15"/>
          </p:nvPr>
        </p:nvSpPr>
        <p:spPr>
          <a:xfrm>
            <a:off x="7536646" y="10865732"/>
            <a:ext cx="9310708" cy="1224281"/>
          </a:xfrm>
          <a:prstGeom prst="rect">
            <a:avLst/>
          </a:prstGeom>
        </p:spPr>
        <p:txBody>
          <a:bodyPr wrap="none">
            <a:spAutoFit/>
          </a:bodyPr>
          <a:lstStyle/>
          <a:p>
            <a:pPr marL="0" indent="0" algn="ctr">
              <a:buSzTx/>
              <a:buFontTx/>
              <a:buNone/>
            </a:pPr>
            <a:r>
              <a:t>Mes 2018</a:t>
            </a:r>
          </a:p>
          <a:p>
            <a:pPr marL="0" indent="0" algn="ctr">
              <a:buSzTx/>
              <a:buFontTx/>
              <a:buNone/>
            </a:pPr>
            <a:r>
              <a:t>Vicerrectoría de Vinculación con el Medio y Comunicaciones</a:t>
            </a:r>
          </a:p>
        </p:txBody>
      </p:sp>
      <p:pic>
        <p:nvPicPr>
          <p:cNvPr id="31" name="Imagen 4" descr="Imagen 4"/>
          <p:cNvPicPr>
            <a:picLocks noChangeAspect="1"/>
          </p:cNvPicPr>
          <p:nvPr/>
        </p:nvPicPr>
        <p:blipFill>
          <a:blip r:embed="rId4"/>
          <a:srcRect t="97742"/>
          <a:stretch>
            <a:fillRect/>
          </a:stretch>
        </p:blipFill>
        <p:spPr>
          <a:xfrm>
            <a:off x="0" y="13406397"/>
            <a:ext cx="24384000" cy="309603"/>
          </a:xfrm>
          <a:prstGeom prst="rect">
            <a:avLst/>
          </a:prstGeom>
          <a:ln w="12700">
            <a:miter lim="400000"/>
          </a:ln>
        </p:spPr>
      </p:pic>
      <p:sp>
        <p:nvSpPr>
          <p:cNvPr id="3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ntenido">
    <p:spTree>
      <p:nvGrpSpPr>
        <p:cNvPr id="1" name=""/>
        <p:cNvGrpSpPr/>
        <p:nvPr/>
      </p:nvGrpSpPr>
      <p:grpSpPr>
        <a:xfrm>
          <a:off x="0" y="0"/>
          <a:ext cx="0" cy="0"/>
          <a:chOff x="0" y="0"/>
          <a:chExt cx="0" cy="0"/>
        </a:xfrm>
      </p:grpSpPr>
      <p:sp>
        <p:nvSpPr>
          <p:cNvPr id="70" name="Título de la diapositiva…"/>
          <p:cNvSpPr txBox="1">
            <a:spLocks noGrp="1"/>
          </p:cNvSpPr>
          <p:nvPr>
            <p:ph type="body" sz="quarter" idx="13"/>
          </p:nvPr>
        </p:nvSpPr>
        <p:spPr>
          <a:xfrm>
            <a:off x="1278379" y="1272465"/>
            <a:ext cx="16981241" cy="1922781"/>
          </a:xfrm>
          <a:prstGeom prst="rect">
            <a:avLst/>
          </a:prstGeom>
        </p:spPr>
        <p:txBody>
          <a:bodyPr>
            <a:spAutoFit/>
          </a:bodyPr>
          <a:lstStyle/>
          <a:p>
            <a:pPr marL="0" indent="0">
              <a:buSzTx/>
              <a:buFontTx/>
              <a:buNone/>
              <a:defRPr sz="6000" spc="-300"/>
            </a:pPr>
            <a:r>
              <a:t>Título de la diapositiva</a:t>
            </a:r>
          </a:p>
          <a:p>
            <a:pPr marL="0" indent="0">
              <a:buSzTx/>
              <a:buFontTx/>
              <a:buNone/>
              <a:defRPr sz="4000" spc="-200"/>
            </a:pPr>
            <a:r>
              <a:t>Subtítulo de la diapositiva</a:t>
            </a:r>
          </a:p>
        </p:txBody>
      </p:sp>
      <p:grpSp>
        <p:nvGrpSpPr>
          <p:cNvPr id="73" name="Grupo"/>
          <p:cNvGrpSpPr/>
          <p:nvPr/>
        </p:nvGrpSpPr>
        <p:grpSpPr>
          <a:xfrm>
            <a:off x="0" y="0"/>
            <a:ext cx="24384000" cy="574931"/>
            <a:chOff x="0" y="0"/>
            <a:chExt cx="24384000" cy="574930"/>
          </a:xfrm>
        </p:grpSpPr>
        <p:pic>
          <p:nvPicPr>
            <p:cNvPr id="71" name="Imagen 4" descr="Imagen 4"/>
            <p:cNvPicPr>
              <a:picLocks noChangeAspect="1"/>
            </p:cNvPicPr>
            <p:nvPr/>
          </p:nvPicPr>
          <p:blipFill>
            <a:blip r:embed="rId2"/>
            <a:srcRect b="96263"/>
            <a:stretch>
              <a:fillRect/>
            </a:stretch>
          </p:blipFill>
          <p:spPr>
            <a:xfrm>
              <a:off x="0" y="0"/>
              <a:ext cx="24384000" cy="512560"/>
            </a:xfrm>
            <a:prstGeom prst="rect">
              <a:avLst/>
            </a:prstGeom>
            <a:ln w="12700" cap="flat">
              <a:noFill/>
              <a:miter lim="400000"/>
            </a:ln>
            <a:effectLst/>
          </p:spPr>
        </p:pic>
        <p:sp>
          <p:nvSpPr>
            <p:cNvPr id="72" name="Rectángulo"/>
            <p:cNvSpPr/>
            <p:nvPr/>
          </p:nvSpPr>
          <p:spPr>
            <a:xfrm>
              <a:off x="975290" y="279680"/>
              <a:ext cx="4186137" cy="295251"/>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grpSp>
        <p:nvGrpSpPr>
          <p:cNvPr id="76" name="Grupo"/>
          <p:cNvGrpSpPr/>
          <p:nvPr/>
        </p:nvGrpSpPr>
        <p:grpSpPr>
          <a:xfrm>
            <a:off x="0" y="12813001"/>
            <a:ext cx="24384000" cy="902999"/>
            <a:chOff x="0" y="0"/>
            <a:chExt cx="24384000" cy="902998"/>
          </a:xfrm>
        </p:grpSpPr>
        <p:pic>
          <p:nvPicPr>
            <p:cNvPr id="74" name="Imagen 4" descr="Imagen 4"/>
            <p:cNvPicPr>
              <a:picLocks noChangeAspect="1"/>
            </p:cNvPicPr>
            <p:nvPr/>
          </p:nvPicPr>
          <p:blipFill>
            <a:blip r:embed="rId2"/>
            <a:srcRect t="93457"/>
            <a:stretch>
              <a:fillRect/>
            </a:stretch>
          </p:blipFill>
          <p:spPr>
            <a:xfrm>
              <a:off x="0" y="5601"/>
              <a:ext cx="24384000" cy="897398"/>
            </a:xfrm>
            <a:prstGeom prst="rect">
              <a:avLst/>
            </a:prstGeom>
            <a:ln w="12700" cap="flat">
              <a:noFill/>
              <a:miter lim="400000"/>
            </a:ln>
            <a:effectLst/>
          </p:spPr>
        </p:pic>
        <p:sp>
          <p:nvSpPr>
            <p:cNvPr id="75" name="Rectángulo"/>
            <p:cNvSpPr/>
            <p:nvPr/>
          </p:nvSpPr>
          <p:spPr>
            <a:xfrm>
              <a:off x="19495884" y="0"/>
              <a:ext cx="4234273" cy="37546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sp>
        <p:nvSpPr>
          <p:cNvPr id="8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5" name="INACAP_conbajada2.jpeg" descr="INACAP_conbajada2.jpeg">
            <a:extLst>
              <a:ext uri="{FF2B5EF4-FFF2-40B4-BE49-F238E27FC236}">
                <a16:creationId xmlns:a16="http://schemas.microsoft.com/office/drawing/2014/main" id="{2A472D07-AE14-2246-AA59-F4266244FBF0}"/>
              </a:ext>
            </a:extLst>
          </p:cNvPr>
          <p:cNvPicPr>
            <a:picLocks noChangeAspect="1"/>
          </p:cNvPicPr>
          <p:nvPr userDrawn="1"/>
        </p:nvPicPr>
        <p:blipFill rotWithShape="1">
          <a:blip r:embed="rId3"/>
          <a:srcRect l="51213" t="-9321"/>
          <a:stretch/>
        </p:blipFill>
        <p:spPr>
          <a:xfrm>
            <a:off x="21264281" y="12386171"/>
            <a:ext cx="2224073" cy="624772"/>
          </a:xfrm>
          <a:prstGeom prst="rect">
            <a:avLst/>
          </a:prstGeom>
          <a:ln w="12700" cap="flat">
            <a:noFill/>
            <a:miter lim="400000"/>
          </a:ln>
          <a:effectLst/>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ierre">
    <p:spTree>
      <p:nvGrpSpPr>
        <p:cNvPr id="1" name=""/>
        <p:cNvGrpSpPr/>
        <p:nvPr/>
      </p:nvGrpSpPr>
      <p:grpSpPr>
        <a:xfrm>
          <a:off x="0" y="0"/>
          <a:ext cx="0" cy="0"/>
          <a:chOff x="0" y="0"/>
          <a:chExt cx="0" cy="0"/>
        </a:xfrm>
      </p:grpSpPr>
      <p:pic>
        <p:nvPicPr>
          <p:cNvPr id="135" name="Logo Universidad INACAP-Hor-1.jpg" descr="Logo Universidad INACAP-Hor-1.jpg"/>
          <p:cNvPicPr>
            <a:picLocks noChangeAspect="1"/>
          </p:cNvPicPr>
          <p:nvPr/>
        </p:nvPicPr>
        <p:blipFill>
          <a:blip r:embed="rId2"/>
          <a:srcRect l="18403" t="43193" r="18403" b="43193"/>
          <a:stretch>
            <a:fillRect/>
          </a:stretch>
        </p:blipFill>
        <p:spPr>
          <a:xfrm>
            <a:off x="6951265" y="6223000"/>
            <a:ext cx="10481342" cy="1270000"/>
          </a:xfrm>
          <a:prstGeom prst="rect">
            <a:avLst/>
          </a:prstGeom>
          <a:ln w="12700">
            <a:miter lim="400000"/>
          </a:ln>
        </p:spPr>
      </p:pic>
      <p:pic>
        <p:nvPicPr>
          <p:cNvPr id="136" name="Imagen 4" descr="Imagen 4"/>
          <p:cNvPicPr>
            <a:picLocks noChangeAspect="1"/>
          </p:cNvPicPr>
          <p:nvPr/>
        </p:nvPicPr>
        <p:blipFill>
          <a:blip r:embed="rId3"/>
          <a:srcRect t="66057"/>
          <a:stretch>
            <a:fillRect/>
          </a:stretch>
        </p:blipFill>
        <p:spPr>
          <a:xfrm>
            <a:off x="0" y="9060488"/>
            <a:ext cx="24384000" cy="4655512"/>
          </a:xfrm>
          <a:prstGeom prst="rect">
            <a:avLst/>
          </a:prstGeom>
          <a:ln w="12700">
            <a:miter lim="400000"/>
          </a:ln>
        </p:spPr>
      </p:pic>
      <p:pic>
        <p:nvPicPr>
          <p:cNvPr id="137" name="Imagen 4" descr="Imagen 4"/>
          <p:cNvPicPr>
            <a:picLocks noChangeAspect="1"/>
          </p:cNvPicPr>
          <p:nvPr/>
        </p:nvPicPr>
        <p:blipFill>
          <a:blip r:embed="rId3"/>
          <a:srcRect b="87856"/>
          <a:stretch>
            <a:fillRect/>
          </a:stretch>
        </p:blipFill>
        <p:spPr>
          <a:xfrm>
            <a:off x="0" y="0"/>
            <a:ext cx="24384000" cy="1665658"/>
          </a:xfrm>
          <a:prstGeom prst="rect">
            <a:avLst/>
          </a:prstGeom>
          <a:ln w="12700">
            <a:miter lim="400000"/>
          </a:ln>
        </p:spPr>
      </p:pic>
      <p:sp>
        <p:nvSpPr>
          <p:cNvPr id="138" name="Rectángulo"/>
          <p:cNvSpPr/>
          <p:nvPr/>
        </p:nvSpPr>
        <p:spPr>
          <a:xfrm>
            <a:off x="5842000" y="6223000"/>
            <a:ext cx="12700000" cy="1270000"/>
          </a:xfrm>
          <a:prstGeom prst="rect">
            <a:avLst/>
          </a:prstGeom>
          <a:solidFill>
            <a:srgbClr val="FFFFFF"/>
          </a:solidFill>
          <a:ln w="12700" cap="flat">
            <a:noFill/>
            <a:miter lim="400000"/>
          </a:ln>
          <a:effectLst/>
        </p:spPr>
        <p:txBody>
          <a:bodyPr wrap="square" lIns="63500" tIns="63500" rIns="63500" bIns="63500" numCol="1" anchor="ctr">
            <a:noAutofit/>
          </a:bodyPr>
          <a:lstStyle/>
          <a:p>
            <a:pPr algn="ctr" defTabSz="457200">
              <a:defRPr sz="4000" b="1" spc="0">
                <a:solidFill>
                  <a:srgbClr val="FFFFFF"/>
                </a:solidFill>
                <a:latin typeface="+mn-lt"/>
                <a:ea typeface="+mn-ea"/>
                <a:cs typeface="+mn-cs"/>
                <a:sym typeface="Open Sans"/>
              </a:defRPr>
            </a:pPr>
            <a:endParaRPr/>
          </a:p>
        </p:txBody>
      </p:sp>
      <p:pic>
        <p:nvPicPr>
          <p:cNvPr id="139" name="INACAP_conbajada2.jpeg" descr="INACAP_conbajada2.jpeg"/>
          <p:cNvPicPr>
            <a:picLocks noChangeAspect="1"/>
          </p:cNvPicPr>
          <p:nvPr/>
        </p:nvPicPr>
        <p:blipFill rotWithShape="1">
          <a:blip r:embed="rId4"/>
          <a:srcRect l="53186"/>
          <a:stretch/>
        </p:blipFill>
        <p:spPr>
          <a:xfrm>
            <a:off x="9820748" y="6223000"/>
            <a:ext cx="4742504" cy="1270000"/>
          </a:xfrm>
          <a:prstGeom prst="rect">
            <a:avLst/>
          </a:prstGeom>
          <a:ln w="12700" cap="flat">
            <a:noFill/>
            <a:miter lim="400000"/>
          </a:ln>
          <a:effectLst/>
        </p:spPr>
      </p:pic>
      <p:sp>
        <p:nvSpPr>
          <p:cNvPr id="14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endParaRPr lang="es-CL"/>
          </a:p>
        </p:txBody>
      </p:sp>
      <p:sp>
        <p:nvSpPr>
          <p:cNvPr id="3" name="Subtítulo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editar el estilo de subtítulo del patrón</a:t>
            </a:r>
            <a:endParaRPr lang="es-CL"/>
          </a:p>
        </p:txBody>
      </p:sp>
      <p:sp>
        <p:nvSpPr>
          <p:cNvPr id="4" name="Marcador de fecha 3"/>
          <p:cNvSpPr>
            <a:spLocks noGrp="1"/>
          </p:cNvSpPr>
          <p:nvPr>
            <p:ph type="dt" sz="half" idx="10"/>
          </p:nvPr>
        </p:nvSpPr>
        <p:spPr/>
        <p:txBody>
          <a:bodyPr/>
          <a:lstStyle/>
          <a:p>
            <a:endParaRPr lang="es-CL"/>
          </a:p>
        </p:txBody>
      </p:sp>
      <p:sp>
        <p:nvSpPr>
          <p:cNvPr id="5" name="Marcador de pie de página 4"/>
          <p:cNvSpPr>
            <a:spLocks noGrp="1"/>
          </p:cNvSpPr>
          <p:nvPr>
            <p:ph type="ftr" sz="quarter" idx="11"/>
          </p:nvPr>
        </p:nvSpPr>
        <p:spPr/>
        <p:txBody>
          <a:bodyPr/>
          <a:lstStyle/>
          <a:p>
            <a:r>
              <a:rPr lang="pt-BR"/>
              <a:t>Material Eborado Docente Boris Astorga. </a:t>
            </a:r>
            <a:endParaRPr lang="es-CL"/>
          </a:p>
        </p:txBody>
      </p:sp>
      <p:sp>
        <p:nvSpPr>
          <p:cNvPr id="6" name="Marcador de número de diapositiva 5"/>
          <p:cNvSpPr>
            <a:spLocks noGrp="1"/>
          </p:cNvSpPr>
          <p:nvPr>
            <p:ph type="sldNum" sz="quarter" idx="12"/>
          </p:nvPr>
        </p:nvSpPr>
        <p:spPr>
          <a:xfrm>
            <a:off x="22707600" y="12754660"/>
            <a:ext cx="777777" cy="646329"/>
          </a:xfrm>
        </p:spPr>
        <p:txBody>
          <a:bodyPr/>
          <a:lstStyle/>
          <a:p>
            <a:fld id="{B9257698-E180-4FDE-97F6-F58A603D595E}" type="slidenum">
              <a:rPr lang="es-CL" smtClean="0"/>
              <a:t>‹Nº›</a:t>
            </a:fld>
            <a:endParaRPr lang="es-CL"/>
          </a:p>
        </p:txBody>
      </p:sp>
    </p:spTree>
    <p:extLst>
      <p:ext uri="{BB962C8B-B14F-4D97-AF65-F5344CB8AC3E}">
        <p14:creationId xmlns:p14="http://schemas.microsoft.com/office/powerpoint/2010/main" val="13819522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upo"/>
          <p:cNvGrpSpPr/>
          <p:nvPr/>
        </p:nvGrpSpPr>
        <p:grpSpPr>
          <a:xfrm>
            <a:off x="0" y="0"/>
            <a:ext cx="24384000" cy="574931"/>
            <a:chOff x="0" y="0"/>
            <a:chExt cx="24384000" cy="574930"/>
          </a:xfrm>
        </p:grpSpPr>
        <p:pic>
          <p:nvPicPr>
            <p:cNvPr id="3" name="Imagen 4" descr="Imagen 4"/>
            <p:cNvPicPr>
              <a:picLocks noChangeAspect="1"/>
            </p:cNvPicPr>
            <p:nvPr/>
          </p:nvPicPr>
          <p:blipFill>
            <a:blip r:embed="rId6"/>
            <a:srcRect b="96263"/>
            <a:stretch>
              <a:fillRect/>
            </a:stretch>
          </p:blipFill>
          <p:spPr>
            <a:xfrm>
              <a:off x="0" y="0"/>
              <a:ext cx="24384000" cy="512560"/>
            </a:xfrm>
            <a:prstGeom prst="rect">
              <a:avLst/>
            </a:prstGeom>
            <a:ln w="12700" cap="flat">
              <a:noFill/>
              <a:miter lim="400000"/>
            </a:ln>
            <a:effectLst/>
          </p:spPr>
        </p:pic>
        <p:sp>
          <p:nvSpPr>
            <p:cNvPr id="4" name="Rectángulo"/>
            <p:cNvSpPr/>
            <p:nvPr/>
          </p:nvSpPr>
          <p:spPr>
            <a:xfrm>
              <a:off x="975290" y="279680"/>
              <a:ext cx="4186137" cy="295251"/>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grpSp>
        <p:nvGrpSpPr>
          <p:cNvPr id="8" name="Grupo"/>
          <p:cNvGrpSpPr/>
          <p:nvPr/>
        </p:nvGrpSpPr>
        <p:grpSpPr>
          <a:xfrm>
            <a:off x="0" y="12813001"/>
            <a:ext cx="24384000" cy="902999"/>
            <a:chOff x="0" y="0"/>
            <a:chExt cx="24384000" cy="902998"/>
          </a:xfrm>
        </p:grpSpPr>
        <p:pic>
          <p:nvPicPr>
            <p:cNvPr id="6" name="Imagen 4" descr="Imagen 4"/>
            <p:cNvPicPr>
              <a:picLocks noChangeAspect="1"/>
            </p:cNvPicPr>
            <p:nvPr/>
          </p:nvPicPr>
          <p:blipFill>
            <a:blip r:embed="rId6"/>
            <a:srcRect t="93457"/>
            <a:stretch>
              <a:fillRect/>
            </a:stretch>
          </p:blipFill>
          <p:spPr>
            <a:xfrm>
              <a:off x="0" y="5601"/>
              <a:ext cx="24384000" cy="897398"/>
            </a:xfrm>
            <a:prstGeom prst="rect">
              <a:avLst/>
            </a:prstGeom>
            <a:ln w="12700" cap="flat">
              <a:noFill/>
              <a:miter lim="400000"/>
            </a:ln>
            <a:effectLst/>
          </p:spPr>
        </p:pic>
        <p:sp>
          <p:nvSpPr>
            <p:cNvPr id="7" name="Rectángulo"/>
            <p:cNvSpPr/>
            <p:nvPr/>
          </p:nvSpPr>
          <p:spPr>
            <a:xfrm>
              <a:off x="19495884" y="0"/>
              <a:ext cx="4234273" cy="37546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sp>
        <p:nvSpPr>
          <p:cNvPr id="9" name="Línea"/>
          <p:cNvSpPr/>
          <p:nvPr/>
        </p:nvSpPr>
        <p:spPr>
          <a:xfrm>
            <a:off x="7488570" y="7111328"/>
            <a:ext cx="1275619" cy="1"/>
          </a:xfrm>
          <a:prstGeom prst="line">
            <a:avLst/>
          </a:prstGeom>
          <a:ln w="25400">
            <a:solidFill>
              <a:srgbClr val="DF2427"/>
            </a:solidFill>
            <a:miter/>
          </a:ln>
        </p:spPr>
        <p:txBody>
          <a:bodyPr tIns="91439" bIns="91439"/>
          <a:lstStyle/>
          <a:p>
            <a:endParaRPr/>
          </a:p>
        </p:txBody>
      </p:sp>
      <p:sp>
        <p:nvSpPr>
          <p:cNvPr id="14" name="Texto del título"/>
          <p:cNvSpPr txBox="1">
            <a:spLocks noGrp="1"/>
          </p:cNvSpPr>
          <p:nvPr>
            <p:ph type="title"/>
          </p:nvPr>
        </p:nvSpPr>
        <p:spPr>
          <a:xfrm>
            <a:off x="1219200" y="184149"/>
            <a:ext cx="21945600" cy="30162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Texto del título</a:t>
            </a:r>
          </a:p>
        </p:txBody>
      </p:sp>
      <p:sp>
        <p:nvSpPr>
          <p:cNvPr id="15" name="Nivel de texto 1…"/>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Nivel de texto 1</a:t>
            </a:r>
          </a:p>
          <a:p>
            <a:pPr lvl="1"/>
            <a:r>
              <a:t>Nivel de texto 2</a:t>
            </a:r>
          </a:p>
          <a:p>
            <a:pPr lvl="2"/>
            <a:r>
              <a:t>Nivel de texto 3</a:t>
            </a:r>
          </a:p>
          <a:p>
            <a:pPr lvl="3"/>
            <a:r>
              <a:t>Nivel de texto 4</a:t>
            </a:r>
          </a:p>
          <a:p>
            <a:pPr lvl="4"/>
            <a:r>
              <a:t>Nivel de texto 5</a:t>
            </a:r>
          </a:p>
        </p:txBody>
      </p:sp>
      <p:sp>
        <p:nvSpPr>
          <p:cNvPr id="16" name="Número de diapositiva"/>
          <p:cNvSpPr txBox="1">
            <a:spLocks noGrp="1"/>
          </p:cNvSpPr>
          <p:nvPr>
            <p:ph type="sldNum" sz="quarter" idx="2"/>
          </p:nvPr>
        </p:nvSpPr>
        <p:spPr>
          <a:xfrm>
            <a:off x="22707600" y="12726034"/>
            <a:ext cx="592431" cy="703581"/>
          </a:xfrm>
          <a:prstGeom prst="rect">
            <a:avLst/>
          </a:prstGeom>
          <a:ln w="25400">
            <a:miter lim="400000"/>
          </a:ln>
        </p:spPr>
        <p:txBody>
          <a:bodyPr wrap="none" tIns="91439" bIns="91439" anchor="ctr">
            <a:spAutoFit/>
          </a:bodyPr>
          <a:lstStyle/>
          <a:p>
            <a:fld id="{86CB4B4D-7CA3-9044-876B-883B54F8677D}" type="slidenum">
              <a:t>‹Nº›</a:t>
            </a:fld>
            <a:endParaRPr/>
          </a:p>
        </p:txBody>
      </p:sp>
      <p:pic>
        <p:nvPicPr>
          <p:cNvPr id="17" name="INACAP_conbajada2.jpeg" descr="INACAP_conbajada2.jpeg">
            <a:extLst>
              <a:ext uri="{FF2B5EF4-FFF2-40B4-BE49-F238E27FC236}">
                <a16:creationId xmlns:a16="http://schemas.microsoft.com/office/drawing/2014/main" id="{7713C497-06EF-464D-9AF5-22CC7A233747}"/>
              </a:ext>
            </a:extLst>
          </p:cNvPr>
          <p:cNvPicPr>
            <a:picLocks noChangeAspect="1"/>
          </p:cNvPicPr>
          <p:nvPr userDrawn="1"/>
        </p:nvPicPr>
        <p:blipFill rotWithShape="1">
          <a:blip r:embed="rId7"/>
          <a:srcRect l="51213" t="-9321"/>
          <a:stretch/>
        </p:blipFill>
        <p:spPr>
          <a:xfrm>
            <a:off x="21264281" y="12386171"/>
            <a:ext cx="2224073" cy="624772"/>
          </a:xfrm>
          <a:prstGeom prst="rect">
            <a:avLst/>
          </a:prstGeom>
          <a:ln w="12700" cap="flat">
            <a:noFill/>
            <a:miter lim="400000"/>
          </a:ln>
          <a:effectLst/>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9" r:id="rId4"/>
  </p:sldLayoutIdLst>
  <p:transition spd="med"/>
  <p:hf sldNum="0" hdr="0" dt="0"/>
  <p:txStyles>
    <p:title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p:titleStyle>
    <p:body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p:bodyStyle>
    <p:otherStyle>
      <a:lvl1pPr marL="0" marR="0" indent="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1pPr>
      <a:lvl2pPr marL="0" marR="0" indent="4572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2pPr>
      <a:lvl3pPr marL="0" marR="0" indent="9144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3pPr>
      <a:lvl4pPr marL="0" marR="0" indent="13716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4pPr>
      <a:lvl5pPr marL="0" marR="0" indent="18288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5pPr>
      <a:lvl6pPr marL="0" marR="0" indent="22860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6pPr>
      <a:lvl7pPr marL="0" marR="0" indent="27432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7pPr>
      <a:lvl8pPr marL="0" marR="0" indent="32004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8pPr>
      <a:lvl9pPr marL="0" marR="0" indent="36576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mp"/><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F0FB82A-ECFB-7149-A5CC-0E114DC53350}"/>
              </a:ext>
            </a:extLst>
          </p:cNvPr>
          <p:cNvSpPr txBox="1"/>
          <p:nvPr/>
        </p:nvSpPr>
        <p:spPr>
          <a:xfrm>
            <a:off x="6096000" y="4374776"/>
            <a:ext cx="184729" cy="646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CL" sz="3000" b="0" i="0" u="none" strike="noStrike" cap="none" spc="-150" normalizeH="0" baseline="0">
              <a:ln>
                <a:noFill/>
              </a:ln>
              <a:solidFill>
                <a:srgbClr val="535353"/>
              </a:solidFill>
              <a:effectLst/>
              <a:uFillTx/>
              <a:latin typeface="Open Sans Light"/>
              <a:ea typeface="Open Sans Light"/>
              <a:cs typeface="Open Sans Light"/>
              <a:sym typeface="Open Sans Light"/>
            </a:endParaRPr>
          </a:p>
        </p:txBody>
      </p:sp>
      <p:sp>
        <p:nvSpPr>
          <p:cNvPr id="5" name="Rectángulo 4">
            <a:extLst>
              <a:ext uri="{FF2B5EF4-FFF2-40B4-BE49-F238E27FC236}">
                <a16:creationId xmlns:a16="http://schemas.microsoft.com/office/drawing/2014/main" id="{B29AC595-89A8-4645-B3C8-BBE57FD320DF}"/>
              </a:ext>
            </a:extLst>
          </p:cNvPr>
          <p:cNvSpPr/>
          <p:nvPr/>
        </p:nvSpPr>
        <p:spPr>
          <a:xfrm>
            <a:off x="6746442" y="5398218"/>
            <a:ext cx="10891115" cy="6186309"/>
          </a:xfrm>
          <a:prstGeom prst="rect">
            <a:avLst/>
          </a:prstGeom>
        </p:spPr>
        <p:txBody>
          <a:bodyPr wrap="square">
            <a:spAutoFit/>
          </a:bodyPr>
          <a:lstStyle/>
          <a:p>
            <a:pPr algn="ctr">
              <a:spcAft>
                <a:spcPts val="0"/>
              </a:spcAft>
            </a:pPr>
            <a:r>
              <a:rPr lang="es-CL" sz="4400" dirty="0">
                <a:solidFill>
                  <a:srgbClr val="767171"/>
                </a:solidFill>
                <a:latin typeface="Calibri" panose="020F0502020204030204" pitchFamily="34" charset="0"/>
                <a:ea typeface="Times New Roman" panose="02020603050405020304" pitchFamily="18" charset="0"/>
              </a:rPr>
              <a:t>Área Tecnologías de Información y Ciberseguridad</a:t>
            </a:r>
            <a:endParaRPr lang="es-CL" sz="4400" dirty="0">
              <a:effectLst/>
              <a:latin typeface="Times New Roman" panose="02020603050405020304" pitchFamily="18" charset="0"/>
              <a:ea typeface="Times New Roman" panose="02020603050405020304" pitchFamily="18" charset="0"/>
            </a:endParaRPr>
          </a:p>
          <a:p>
            <a:pPr algn="ctr"/>
            <a:r>
              <a:rPr lang="es-CL" sz="4400" dirty="0">
                <a:latin typeface="Calibri" panose="020F0502020204030204" pitchFamily="34" charset="0"/>
                <a:ea typeface="Times New Roman" panose="02020603050405020304" pitchFamily="18" charset="0"/>
              </a:rPr>
              <a:t> </a:t>
            </a:r>
          </a:p>
          <a:p>
            <a:pPr algn="ctr"/>
            <a:r>
              <a:rPr lang="es-CL" sz="4400" b="0" i="0" dirty="0">
                <a:solidFill>
                  <a:srgbClr val="3A3A3A"/>
                </a:solidFill>
                <a:effectLst/>
                <a:latin typeface="Open Sans" panose="020B0606030504020204" pitchFamily="34" charset="0"/>
              </a:rPr>
              <a:t>Fundamentos de Hardware y Software (TI2013)</a:t>
            </a:r>
          </a:p>
          <a:p>
            <a:pPr algn="ctr">
              <a:spcAft>
                <a:spcPts val="0"/>
              </a:spcAft>
            </a:pPr>
            <a:endParaRPr lang="es-CL" sz="4400" dirty="0">
              <a:latin typeface="Calibri" panose="020F0502020204030204" pitchFamily="34" charset="0"/>
              <a:ea typeface="Times New Roman" panose="02020603050405020304" pitchFamily="18" charset="0"/>
            </a:endParaRPr>
          </a:p>
          <a:p>
            <a:pPr algn="ctr">
              <a:spcAft>
                <a:spcPts val="0"/>
              </a:spcAft>
            </a:pPr>
            <a:endParaRPr lang="es-CL" sz="4400" dirty="0">
              <a:effectLst/>
              <a:latin typeface="Calibri" panose="020F0502020204030204" pitchFamily="34" charset="0"/>
              <a:ea typeface="Times New Roman" panose="02020603050405020304" pitchFamily="18" charset="0"/>
            </a:endParaRPr>
          </a:p>
          <a:p>
            <a:pPr algn="ctr">
              <a:spcAft>
                <a:spcPts val="0"/>
              </a:spcAft>
            </a:pPr>
            <a:endParaRPr lang="es-CL" sz="4400" dirty="0">
              <a:latin typeface="Calibri" panose="020F0502020204030204" pitchFamily="34" charset="0"/>
              <a:ea typeface="Times New Roman" panose="02020603050405020304" pitchFamily="18" charset="0"/>
            </a:endParaRPr>
          </a:p>
          <a:p>
            <a:pPr algn="ctr">
              <a:spcAft>
                <a:spcPts val="0"/>
              </a:spcAft>
            </a:pPr>
            <a:endParaRPr lang="es-CL" sz="4400" dirty="0">
              <a:effectLst/>
              <a:latin typeface="Times New Roman" panose="02020603050405020304" pitchFamily="18" charset="0"/>
              <a:ea typeface="Times New Roman" panose="02020603050405020304" pitchFamily="18" charset="0"/>
            </a:endParaRPr>
          </a:p>
          <a:p>
            <a:pPr algn="ctr">
              <a:spcAft>
                <a:spcPts val="0"/>
              </a:spcAft>
            </a:pPr>
            <a:r>
              <a:rPr lang="es-CL" sz="4400" dirty="0">
                <a:solidFill>
                  <a:srgbClr val="767171"/>
                </a:solidFill>
                <a:latin typeface="Calibri" panose="020F0502020204030204" pitchFamily="34" charset="0"/>
                <a:ea typeface="Times New Roman" panose="02020603050405020304" pitchFamily="18" charset="0"/>
              </a:rPr>
              <a:t>Primavera</a:t>
            </a:r>
            <a:r>
              <a:rPr lang="es-CL" sz="4400" dirty="0">
                <a:solidFill>
                  <a:srgbClr val="767171"/>
                </a:solidFill>
                <a:effectLst/>
                <a:latin typeface="Calibri" panose="020F0502020204030204" pitchFamily="34" charset="0"/>
                <a:ea typeface="Times New Roman" panose="02020603050405020304" pitchFamily="18" charset="0"/>
              </a:rPr>
              <a:t> 2021</a:t>
            </a:r>
            <a:endParaRPr lang="es-CL" sz="4400" dirty="0">
              <a:effectLst/>
              <a:latin typeface="Times New Roman" panose="02020603050405020304" pitchFamily="18" charset="0"/>
              <a:ea typeface="Times New Roman" panose="02020603050405020304" pitchFamily="18" charset="0"/>
            </a:endParaRPr>
          </a:p>
        </p:txBody>
      </p:sp>
      <p:sp>
        <p:nvSpPr>
          <p:cNvPr id="4" name="CuadroTexto 3">
            <a:extLst>
              <a:ext uri="{FF2B5EF4-FFF2-40B4-BE49-F238E27FC236}">
                <a16:creationId xmlns:a16="http://schemas.microsoft.com/office/drawing/2014/main" id="{B60AEC87-38BC-4BEA-A1C4-E5132639AA1D}"/>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0460B5F-DF3C-4A94-BB7D-878B8CF77191}"/>
              </a:ext>
            </a:extLst>
          </p:cNvPr>
          <p:cNvSpPr txBox="1"/>
          <p:nvPr/>
        </p:nvSpPr>
        <p:spPr>
          <a:xfrm>
            <a:off x="3743691" y="3116753"/>
            <a:ext cx="18127767" cy="6863417"/>
          </a:xfrm>
          <a:prstGeom prst="rect">
            <a:avLst/>
          </a:prstGeom>
          <a:noFill/>
        </p:spPr>
        <p:txBody>
          <a:bodyPr wrap="square">
            <a:spAutoFit/>
          </a:bodyPr>
          <a:lstStyle/>
          <a:p>
            <a:pPr algn="l">
              <a:buFont typeface="Arial" panose="020B0604020202020204" pitchFamily="34" charset="0"/>
              <a:buChar char="•"/>
            </a:pPr>
            <a:r>
              <a:rPr lang="es-ES" sz="4000" dirty="0"/>
              <a:t>Un disco duro HDD tiene:</a:t>
            </a:r>
          </a:p>
          <a:p>
            <a:pPr algn="l">
              <a:buFont typeface="Arial" panose="020B0604020202020204" pitchFamily="34" charset="0"/>
              <a:buChar char="•"/>
            </a:pPr>
            <a:endParaRPr lang="es-ES" sz="4000" dirty="0"/>
          </a:p>
          <a:p>
            <a:pPr marL="742950" lvl="1" indent="-285750" algn="l">
              <a:buFont typeface="Arial" panose="020B0604020202020204" pitchFamily="34" charset="0"/>
              <a:buChar char="•"/>
            </a:pPr>
            <a:r>
              <a:rPr lang="es-ES" sz="4000" dirty="0"/>
              <a:t>Cabezales: 16</a:t>
            </a:r>
          </a:p>
          <a:p>
            <a:pPr marL="742950" lvl="1" indent="-285750" algn="l">
              <a:buFont typeface="Arial" panose="020B0604020202020204" pitchFamily="34" charset="0"/>
              <a:buChar char="•"/>
            </a:pPr>
            <a:r>
              <a:rPr lang="es-ES" sz="4000" dirty="0"/>
              <a:t>Cilindros: 9.600</a:t>
            </a:r>
          </a:p>
          <a:p>
            <a:pPr marL="742950" lvl="1" indent="-285750" algn="l">
              <a:buFont typeface="Arial" panose="020B0604020202020204" pitchFamily="34" charset="0"/>
              <a:buChar char="•"/>
            </a:pPr>
            <a:r>
              <a:rPr lang="es-ES" sz="4000" dirty="0"/>
              <a:t>Sectores por pista: 128</a:t>
            </a:r>
          </a:p>
          <a:p>
            <a:pPr marL="742950" lvl="1" indent="-285750" algn="l">
              <a:buFont typeface="Arial" panose="020B0604020202020204" pitchFamily="34" charset="0"/>
              <a:buChar char="•"/>
            </a:pPr>
            <a:r>
              <a:rPr lang="es-ES" sz="4000" dirty="0"/>
              <a:t>Tamaño del sector: 512 bytes</a:t>
            </a:r>
          </a:p>
          <a:p>
            <a:pPr marL="742950" lvl="1" indent="-285750" algn="l">
              <a:buFont typeface="Arial" panose="020B0604020202020204" pitchFamily="34" charset="0"/>
              <a:buChar char="•"/>
            </a:pPr>
            <a:endParaRPr lang="es-ES" sz="4000" dirty="0"/>
          </a:p>
          <a:p>
            <a:pPr lvl="1" algn="l"/>
            <a:endParaRPr lang="es-ES" sz="4000" dirty="0"/>
          </a:p>
          <a:p>
            <a:pPr algn="l"/>
            <a:r>
              <a:rPr lang="es-ES" sz="4000" dirty="0"/>
              <a:t>Su capacidad vendrá dada por:</a:t>
            </a:r>
          </a:p>
          <a:p>
            <a:pPr algn="l">
              <a:buFont typeface="Arial" panose="020B0604020202020204" pitchFamily="34" charset="0"/>
              <a:buChar char="•"/>
            </a:pPr>
            <a:r>
              <a:rPr lang="es-ES" sz="4000" dirty="0"/>
              <a:t>Capacidad = 16 x 9.600 x 128 x 512 = 10.066.329.600 bytes</a:t>
            </a:r>
          </a:p>
          <a:p>
            <a:pPr algn="l"/>
            <a:r>
              <a:rPr lang="es-ES" sz="4000" dirty="0"/>
              <a:t>Es decir, 10 Gb.</a:t>
            </a:r>
          </a:p>
        </p:txBody>
      </p:sp>
      <p:sp>
        <p:nvSpPr>
          <p:cNvPr id="3" name="Título 1">
            <a:extLst>
              <a:ext uri="{FF2B5EF4-FFF2-40B4-BE49-F238E27FC236}">
                <a16:creationId xmlns:a16="http://schemas.microsoft.com/office/drawing/2014/main" id="{227E2057-7E50-489A-9081-5E506284AF57}"/>
              </a:ext>
            </a:extLst>
          </p:cNvPr>
          <p:cNvSpPr txBox="1">
            <a:spLocks/>
          </p:cNvSpPr>
          <p:nvPr/>
        </p:nvSpPr>
        <p:spPr>
          <a:xfrm>
            <a:off x="2240692" y="1386746"/>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HDD.</a:t>
            </a:r>
          </a:p>
        </p:txBody>
      </p:sp>
      <p:sp>
        <p:nvSpPr>
          <p:cNvPr id="4" name="CuadroTexto 3">
            <a:extLst>
              <a:ext uri="{FF2B5EF4-FFF2-40B4-BE49-F238E27FC236}">
                <a16:creationId xmlns:a16="http://schemas.microsoft.com/office/drawing/2014/main" id="{E06F7803-B16D-4508-BA99-A50B17AB145E}"/>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8513266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8556F66B-4ACD-4A01-95FE-35BCA820266F}"/>
              </a:ext>
            </a:extLst>
          </p:cNvPr>
          <p:cNvSpPr txBox="1">
            <a:spLocks/>
          </p:cNvSpPr>
          <p:nvPr/>
        </p:nvSpPr>
        <p:spPr>
          <a:xfrm>
            <a:off x="1449859" y="3478428"/>
            <a:ext cx="21484282" cy="492442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algn="just" hangingPunct="1"/>
            <a:r>
              <a:rPr lang="es-ES" sz="4400" dirty="0"/>
              <a:t>Discos de estado sólido” y son aquellos que, en lugar de utilizar discos giratorios para cumplir con su objetivo fundamental de guardar datos, utilizan matrices de transistores, chips de memoria NAND Flash. </a:t>
            </a:r>
          </a:p>
          <a:p>
            <a:pPr algn="just" hangingPunct="1"/>
            <a:endParaRPr lang="es-ES" sz="4400" dirty="0"/>
          </a:p>
          <a:p>
            <a:pPr algn="just" hangingPunct="1"/>
            <a:r>
              <a:rPr lang="es-ES" sz="4400" dirty="0"/>
              <a:t>Y un controlador que dirige el acceso a las diferentes direcciones de memoria en los chips de tal forma que, cada uno de dichos transistores se ocupa de almacenar una unidad de información y como no hay partes móviles, el acceso es mucho más rápido.</a:t>
            </a:r>
            <a:endParaRPr lang="es-CL" sz="4400" dirty="0"/>
          </a:p>
        </p:txBody>
      </p:sp>
      <p:sp>
        <p:nvSpPr>
          <p:cNvPr id="3" name="Título 1">
            <a:extLst>
              <a:ext uri="{FF2B5EF4-FFF2-40B4-BE49-F238E27FC236}">
                <a16:creationId xmlns:a16="http://schemas.microsoft.com/office/drawing/2014/main" id="{8CD3A51A-36F8-47A5-82AB-64798E07668A}"/>
              </a:ext>
            </a:extLst>
          </p:cNvPr>
          <p:cNvSpPr txBox="1">
            <a:spLocks/>
          </p:cNvSpPr>
          <p:nvPr/>
        </p:nvSpPr>
        <p:spPr>
          <a:xfrm>
            <a:off x="980302" y="1263179"/>
            <a:ext cx="910281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Estado Solido.</a:t>
            </a:r>
          </a:p>
        </p:txBody>
      </p:sp>
      <p:sp>
        <p:nvSpPr>
          <p:cNvPr id="4" name="CuadroTexto 3">
            <a:extLst>
              <a:ext uri="{FF2B5EF4-FFF2-40B4-BE49-F238E27FC236}">
                <a16:creationId xmlns:a16="http://schemas.microsoft.com/office/drawing/2014/main" id="{F193649F-2649-4194-9F81-8B31489CDC3B}"/>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9132808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scos duros HDD y SSD: cuáles son las diferencias y qué es mejor">
            <a:extLst>
              <a:ext uri="{FF2B5EF4-FFF2-40B4-BE49-F238E27FC236}">
                <a16:creationId xmlns:a16="http://schemas.microsoft.com/office/drawing/2014/main" id="{BC6F347B-5FAA-4C41-BFA3-591B797DC92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721" b="89277" l="12857" r="88429">
                        <a14:foregroundMark x1="56571" y1="14464" x2="64143" y2="12219"/>
                        <a14:foregroundMark x1="64143" y1="12219" x2="65714" y2="13716"/>
                        <a14:foregroundMark x1="84571" y1="41397" x2="85429" y2="52868"/>
                        <a14:foregroundMark x1="87143" y1="53865" x2="88714" y2="47631"/>
                        <a14:foregroundMark x1="46000" y1="86534" x2="38286" y2="89277"/>
                        <a14:foregroundMark x1="38286" y1="89277" x2="33143" y2="84788"/>
                        <a14:foregroundMark x1="19143" y1="37905" x2="12857" y2="43890"/>
                        <a14:foregroundMark x1="12857" y1="43890" x2="18143" y2="57107"/>
                      </a14:backgroundRemoval>
                    </a14:imgEffect>
                  </a14:imgLayer>
                </a14:imgProps>
              </a:ext>
              <a:ext uri="{28A0092B-C50C-407E-A947-70E740481C1C}">
                <a14:useLocalDpi xmlns:a14="http://schemas.microsoft.com/office/drawing/2010/main" val="0"/>
              </a:ext>
            </a:extLst>
          </a:blip>
          <a:srcRect l="11120" t="6640" r="8961" b="6638"/>
          <a:stretch/>
        </p:blipFill>
        <p:spPr bwMode="auto">
          <a:xfrm>
            <a:off x="1822292" y="4035687"/>
            <a:ext cx="9080485" cy="56446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magen de la pantalla de un computador&#10;&#10;Descripción generada automáticamente con confianza baja">
            <a:extLst>
              <a:ext uri="{FF2B5EF4-FFF2-40B4-BE49-F238E27FC236}">
                <a16:creationId xmlns:a16="http://schemas.microsoft.com/office/drawing/2014/main" id="{4C6F3551-FF8B-4A43-BF54-274D8D145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8875" y="1911860"/>
            <a:ext cx="9993796" cy="3140908"/>
          </a:xfrm>
          <a:prstGeom prst="rect">
            <a:avLst/>
          </a:prstGeom>
        </p:spPr>
      </p:pic>
      <p:sp>
        <p:nvSpPr>
          <p:cNvPr id="4" name="Título 1">
            <a:extLst>
              <a:ext uri="{FF2B5EF4-FFF2-40B4-BE49-F238E27FC236}">
                <a16:creationId xmlns:a16="http://schemas.microsoft.com/office/drawing/2014/main" id="{FD91414F-1CF4-43E0-AD5E-C74B89229E6D}"/>
              </a:ext>
            </a:extLst>
          </p:cNvPr>
          <p:cNvSpPr txBox="1">
            <a:spLocks/>
          </p:cNvSpPr>
          <p:nvPr/>
        </p:nvSpPr>
        <p:spPr>
          <a:xfrm>
            <a:off x="1103869" y="941903"/>
            <a:ext cx="910281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Estado Solido.</a:t>
            </a:r>
          </a:p>
        </p:txBody>
      </p:sp>
      <p:pic>
        <p:nvPicPr>
          <p:cNvPr id="6" name="Imagen 5">
            <a:extLst>
              <a:ext uri="{FF2B5EF4-FFF2-40B4-BE49-F238E27FC236}">
                <a16:creationId xmlns:a16="http://schemas.microsoft.com/office/drawing/2014/main" id="{F90D1261-2157-4F27-AC99-763603E0EE5F}"/>
              </a:ext>
            </a:extLst>
          </p:cNvPr>
          <p:cNvPicPr>
            <a:picLocks noChangeAspect="1"/>
          </p:cNvPicPr>
          <p:nvPr/>
        </p:nvPicPr>
        <p:blipFill>
          <a:blip r:embed="rId6"/>
          <a:stretch>
            <a:fillRect/>
          </a:stretch>
        </p:blipFill>
        <p:spPr>
          <a:xfrm>
            <a:off x="12189723" y="5511065"/>
            <a:ext cx="8812099" cy="7660334"/>
          </a:xfrm>
          <a:prstGeom prst="rect">
            <a:avLst/>
          </a:prstGeom>
        </p:spPr>
      </p:pic>
      <p:sp>
        <p:nvSpPr>
          <p:cNvPr id="7" name="CuadroTexto 6">
            <a:extLst>
              <a:ext uri="{FF2B5EF4-FFF2-40B4-BE49-F238E27FC236}">
                <a16:creationId xmlns:a16="http://schemas.microsoft.com/office/drawing/2014/main" id="{18A368EC-3401-4EEC-BAAD-2E77BD98FC51}"/>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4051226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1D42111E-9363-489A-BC3E-6BB16A6661B3}"/>
              </a:ext>
            </a:extLst>
          </p:cNvPr>
          <p:cNvGraphicFramePr>
            <a:graphicFrameLocks noGrp="1"/>
          </p:cNvGraphicFramePr>
          <p:nvPr>
            <p:extLst>
              <p:ext uri="{D42A27DB-BD31-4B8C-83A1-F6EECF244321}">
                <p14:modId xmlns:p14="http://schemas.microsoft.com/office/powerpoint/2010/main" val="3800693736"/>
              </p:ext>
            </p:extLst>
          </p:nvPr>
        </p:nvGraphicFramePr>
        <p:xfrm>
          <a:off x="975778" y="2146168"/>
          <a:ext cx="21810081" cy="9423663"/>
        </p:xfrm>
        <a:graphic>
          <a:graphicData uri="http://schemas.openxmlformats.org/drawingml/2006/table">
            <a:tbl>
              <a:tblPr firstRow="1">
                <a:tableStyleId>{9DCAF9ED-07DC-4A11-8D7F-57B35C25682E}</a:tableStyleId>
              </a:tblPr>
              <a:tblGrid>
                <a:gridCol w="7270027">
                  <a:extLst>
                    <a:ext uri="{9D8B030D-6E8A-4147-A177-3AD203B41FA5}">
                      <a16:colId xmlns:a16="http://schemas.microsoft.com/office/drawing/2014/main" val="3324163259"/>
                    </a:ext>
                  </a:extLst>
                </a:gridCol>
                <a:gridCol w="7270027">
                  <a:extLst>
                    <a:ext uri="{9D8B030D-6E8A-4147-A177-3AD203B41FA5}">
                      <a16:colId xmlns:a16="http://schemas.microsoft.com/office/drawing/2014/main" val="3272567959"/>
                    </a:ext>
                  </a:extLst>
                </a:gridCol>
                <a:gridCol w="7270027">
                  <a:extLst>
                    <a:ext uri="{9D8B030D-6E8A-4147-A177-3AD203B41FA5}">
                      <a16:colId xmlns:a16="http://schemas.microsoft.com/office/drawing/2014/main" val="1947581831"/>
                    </a:ext>
                  </a:extLst>
                </a:gridCol>
              </a:tblGrid>
              <a:tr h="747558">
                <a:tc>
                  <a:txBody>
                    <a:bodyPr/>
                    <a:lstStyle/>
                    <a:p>
                      <a:pPr algn="ctr" fontAlgn="b"/>
                      <a:r>
                        <a:rPr lang="es-CL" sz="3200" b="1" cap="all" dirty="0">
                          <a:effectLst/>
                          <a:latin typeface="Arial" panose="020B0604020202020204" pitchFamily="34" charset="0"/>
                          <a:cs typeface="Arial" panose="020B0604020202020204" pitchFamily="34" charset="0"/>
                        </a:rPr>
                        <a:t>PRINCIPALES VENTAJAS</a:t>
                      </a:r>
                    </a:p>
                  </a:txBody>
                  <a:tcPr marL="81402" marR="81402" marT="81402" marB="81402" anchor="b">
                    <a:solidFill>
                      <a:srgbClr val="C00000"/>
                    </a:solidFill>
                  </a:tcPr>
                </a:tc>
                <a:tc>
                  <a:txBody>
                    <a:bodyPr/>
                    <a:lstStyle/>
                    <a:p>
                      <a:pPr algn="ctr" fontAlgn="b"/>
                      <a:r>
                        <a:rPr lang="es-CL" sz="3200" b="1" cap="all" dirty="0">
                          <a:effectLst/>
                          <a:latin typeface="Arial" panose="020B0604020202020204" pitchFamily="34" charset="0"/>
                          <a:cs typeface="Arial" panose="020B0604020202020204" pitchFamily="34" charset="0"/>
                        </a:rPr>
                        <a:t>SSD</a:t>
                      </a:r>
                    </a:p>
                  </a:txBody>
                  <a:tcPr marL="81402" marR="81402" marT="81402" marB="81402" anchor="b">
                    <a:solidFill>
                      <a:srgbClr val="C00000"/>
                    </a:solidFill>
                  </a:tcPr>
                </a:tc>
                <a:tc>
                  <a:txBody>
                    <a:bodyPr/>
                    <a:lstStyle/>
                    <a:p>
                      <a:pPr algn="ctr" fontAlgn="b"/>
                      <a:r>
                        <a:rPr lang="es-CL" sz="3200" b="1" cap="all" dirty="0">
                          <a:effectLst/>
                          <a:latin typeface="Arial" panose="020B0604020202020204" pitchFamily="34" charset="0"/>
                          <a:cs typeface="Arial" panose="020B0604020202020204" pitchFamily="34" charset="0"/>
                        </a:rPr>
                        <a:t>HDD</a:t>
                      </a:r>
                    </a:p>
                  </a:txBody>
                  <a:tcPr marL="81402" marR="81402" marT="81402" marB="81402" anchor="b">
                    <a:solidFill>
                      <a:srgbClr val="C00000"/>
                    </a:solidFill>
                  </a:tcPr>
                </a:tc>
                <a:extLst>
                  <a:ext uri="{0D108BD9-81ED-4DB2-BD59-A6C34878D82A}">
                    <a16:rowId xmlns:a16="http://schemas.microsoft.com/office/drawing/2014/main" val="1806612553"/>
                  </a:ext>
                </a:extLst>
              </a:tr>
              <a:tr h="747558">
                <a:tc>
                  <a:txBody>
                    <a:bodyPr/>
                    <a:lstStyle/>
                    <a:p>
                      <a:pPr algn="l" fontAlgn="t"/>
                      <a:r>
                        <a:rPr lang="es-CL" sz="3200" b="1" cap="all">
                          <a:effectLst/>
                          <a:latin typeface="Arial" panose="020B0604020202020204" pitchFamily="34" charset="0"/>
                          <a:cs typeface="Arial" panose="020B0604020202020204" pitchFamily="34" charset="0"/>
                        </a:rPr>
                        <a:t>CAPACIDAD</a:t>
                      </a:r>
                    </a:p>
                  </a:txBody>
                  <a:tcPr marL="81402" marR="81402" marT="81402" marB="81402"/>
                </a:tc>
                <a:tc>
                  <a:txBody>
                    <a:bodyPr/>
                    <a:lstStyle/>
                    <a:p>
                      <a:pPr algn="l" fontAlgn="t"/>
                      <a:r>
                        <a:rPr lang="es-ES" sz="3200" b="0">
                          <a:effectLst/>
                          <a:latin typeface="Arial" panose="020B0604020202020204" pitchFamily="34" charset="0"/>
                          <a:cs typeface="Arial" panose="020B0604020202020204" pitchFamily="34" charset="0"/>
                        </a:rPr>
                        <a:t>En general entre 256 GB y 4 TB</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En general entre 1 y 10 TB</a:t>
                      </a:r>
                    </a:p>
                  </a:txBody>
                  <a:tcPr marL="81402" marR="81402" marT="81402" marB="81402"/>
                </a:tc>
                <a:extLst>
                  <a:ext uri="{0D108BD9-81ED-4DB2-BD59-A6C34878D82A}">
                    <a16:rowId xmlns:a16="http://schemas.microsoft.com/office/drawing/2014/main" val="2397028273"/>
                  </a:ext>
                </a:extLst>
              </a:tr>
              <a:tr h="747558">
                <a:tc>
                  <a:txBody>
                    <a:bodyPr/>
                    <a:lstStyle/>
                    <a:p>
                      <a:pPr algn="l" fontAlgn="t"/>
                      <a:r>
                        <a:rPr lang="es-CL" sz="3200" b="1" cap="all">
                          <a:effectLst/>
                          <a:latin typeface="Arial" panose="020B0604020202020204" pitchFamily="34" charset="0"/>
                          <a:cs typeface="Arial" panose="020B0604020202020204" pitchFamily="34" charset="0"/>
                        </a:rPr>
                        <a:t>CONSUMO</a:t>
                      </a:r>
                    </a:p>
                  </a:txBody>
                  <a:tcPr marL="81402" marR="81402" marT="81402" marB="81402"/>
                </a:tc>
                <a:tc>
                  <a:txBody>
                    <a:bodyPr/>
                    <a:lstStyle/>
                    <a:p>
                      <a:pPr algn="l" fontAlgn="t"/>
                      <a:r>
                        <a:rPr lang="es-CL" sz="3200" b="0">
                          <a:effectLst/>
                          <a:latin typeface="Arial" panose="020B0604020202020204" pitchFamily="34" charset="0"/>
                          <a:cs typeface="Arial" panose="020B0604020202020204" pitchFamily="34" charset="0"/>
                        </a:rPr>
                        <a:t>Menor consumo</a:t>
                      </a:r>
                    </a:p>
                  </a:txBody>
                  <a:tcPr marL="81402" marR="81402" marT="81402" marB="81402"/>
                </a:tc>
                <a:tc>
                  <a:txBody>
                    <a:bodyPr/>
                    <a:lstStyle/>
                    <a:p>
                      <a:pPr algn="l" fontAlgn="t"/>
                      <a:r>
                        <a:rPr lang="es-CL" sz="3200" b="0" dirty="0">
                          <a:effectLst/>
                          <a:latin typeface="Arial" panose="020B0604020202020204" pitchFamily="34" charset="0"/>
                          <a:cs typeface="Arial" panose="020B0604020202020204" pitchFamily="34" charset="0"/>
                        </a:rPr>
                        <a:t>Mayor consumo</a:t>
                      </a:r>
                    </a:p>
                  </a:txBody>
                  <a:tcPr marL="81402" marR="81402" marT="81402" marB="81402"/>
                </a:tc>
                <a:extLst>
                  <a:ext uri="{0D108BD9-81ED-4DB2-BD59-A6C34878D82A}">
                    <a16:rowId xmlns:a16="http://schemas.microsoft.com/office/drawing/2014/main" val="3064055372"/>
                  </a:ext>
                </a:extLst>
              </a:tr>
              <a:tr h="747558">
                <a:tc>
                  <a:txBody>
                    <a:bodyPr/>
                    <a:lstStyle/>
                    <a:p>
                      <a:pPr algn="l" fontAlgn="t"/>
                      <a:r>
                        <a:rPr lang="es-CL" sz="3200" b="1" cap="all">
                          <a:effectLst/>
                          <a:latin typeface="Arial" panose="020B0604020202020204" pitchFamily="34" charset="0"/>
                          <a:cs typeface="Arial" panose="020B0604020202020204" pitchFamily="34" charset="0"/>
                        </a:rPr>
                        <a:t>COSTE</a:t>
                      </a:r>
                    </a:p>
                  </a:txBody>
                  <a:tcPr marL="81402" marR="81402" marT="81402" marB="81402"/>
                </a:tc>
                <a:tc>
                  <a:txBody>
                    <a:bodyPr/>
                    <a:lstStyle/>
                    <a:p>
                      <a:pPr algn="l" fontAlgn="t"/>
                      <a:r>
                        <a:rPr lang="es-CL" sz="3200" b="0">
                          <a:effectLst/>
                          <a:latin typeface="Arial" panose="020B0604020202020204" pitchFamily="34" charset="0"/>
                          <a:cs typeface="Arial" panose="020B0604020202020204" pitchFamily="34" charset="0"/>
                        </a:rPr>
                        <a:t>Bastante más caros</a:t>
                      </a:r>
                    </a:p>
                  </a:txBody>
                  <a:tcPr marL="81402" marR="81402" marT="81402" marB="81402"/>
                </a:tc>
                <a:tc>
                  <a:txBody>
                    <a:bodyPr/>
                    <a:lstStyle/>
                    <a:p>
                      <a:pPr algn="l" fontAlgn="t"/>
                      <a:r>
                        <a:rPr lang="es-CL" sz="3200" b="0" dirty="0">
                          <a:effectLst/>
                          <a:latin typeface="Arial" panose="020B0604020202020204" pitchFamily="34" charset="0"/>
                          <a:cs typeface="Arial" panose="020B0604020202020204" pitchFamily="34" charset="0"/>
                        </a:rPr>
                        <a:t>Mucho más económicos</a:t>
                      </a:r>
                    </a:p>
                  </a:txBody>
                  <a:tcPr marL="81402" marR="81402" marT="81402" marB="81402"/>
                </a:tc>
                <a:extLst>
                  <a:ext uri="{0D108BD9-81ED-4DB2-BD59-A6C34878D82A}">
                    <a16:rowId xmlns:a16="http://schemas.microsoft.com/office/drawing/2014/main" val="3865678685"/>
                  </a:ext>
                </a:extLst>
              </a:tr>
              <a:tr h="1100051">
                <a:tc>
                  <a:txBody>
                    <a:bodyPr/>
                    <a:lstStyle/>
                    <a:p>
                      <a:pPr algn="l" fontAlgn="t"/>
                      <a:r>
                        <a:rPr lang="es-CL" sz="3200" b="1" cap="all">
                          <a:effectLst/>
                          <a:latin typeface="Arial" panose="020B0604020202020204" pitchFamily="34" charset="0"/>
                          <a:cs typeface="Arial" panose="020B0604020202020204" pitchFamily="34" charset="0"/>
                        </a:rPr>
                        <a:t>RUIDO</a:t>
                      </a:r>
                    </a:p>
                  </a:txBody>
                  <a:tcPr marL="81402" marR="81402" marT="81402" marB="81402"/>
                </a:tc>
                <a:tc>
                  <a:txBody>
                    <a:bodyPr/>
                    <a:lstStyle/>
                    <a:p>
                      <a:pPr algn="l" fontAlgn="t"/>
                      <a:r>
                        <a:rPr lang="es-ES" sz="3200" b="0">
                          <a:effectLst/>
                          <a:latin typeface="Arial" panose="020B0604020202020204" pitchFamily="34" charset="0"/>
                          <a:cs typeface="Arial" panose="020B0604020202020204" pitchFamily="34" charset="0"/>
                        </a:rPr>
                        <a:t>Más silencioso por no tener partes móviles</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Algo más ruidoso por tener partes móviles</a:t>
                      </a:r>
                    </a:p>
                  </a:txBody>
                  <a:tcPr marL="81402" marR="81402" marT="81402" marB="81402"/>
                </a:tc>
                <a:extLst>
                  <a:ext uri="{0D108BD9-81ED-4DB2-BD59-A6C34878D82A}">
                    <a16:rowId xmlns:a16="http://schemas.microsoft.com/office/drawing/2014/main" val="2849559282"/>
                  </a:ext>
                </a:extLst>
              </a:tr>
              <a:tr h="1171574">
                <a:tc>
                  <a:txBody>
                    <a:bodyPr/>
                    <a:lstStyle/>
                    <a:p>
                      <a:pPr algn="l" fontAlgn="t"/>
                      <a:r>
                        <a:rPr lang="es-CL" sz="3200" b="1" cap="all" dirty="0">
                          <a:effectLst/>
                          <a:latin typeface="Arial" panose="020B0604020202020204" pitchFamily="34" charset="0"/>
                          <a:cs typeface="Arial" panose="020B0604020202020204" pitchFamily="34" charset="0"/>
                        </a:rPr>
                        <a:t>VIBRACIONES</a:t>
                      </a:r>
                    </a:p>
                  </a:txBody>
                  <a:tcPr marL="81402" marR="81402" marT="81402" marB="81402"/>
                </a:tc>
                <a:tc>
                  <a:txBody>
                    <a:bodyPr/>
                    <a:lstStyle/>
                    <a:p>
                      <a:pPr algn="l" fontAlgn="t"/>
                      <a:r>
                        <a:rPr lang="es-ES" sz="3200" b="0">
                          <a:effectLst/>
                          <a:latin typeface="Arial" panose="020B0604020202020204" pitchFamily="34" charset="0"/>
                          <a:cs typeface="Arial" panose="020B0604020202020204" pitchFamily="34" charset="0"/>
                        </a:rPr>
                        <a:t>No vibra por no tener partes móviles</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El giro de sus discos puede provocar leves vibraciones</a:t>
                      </a:r>
                    </a:p>
                  </a:txBody>
                  <a:tcPr marL="81402" marR="81402" marT="81402" marB="81402"/>
                </a:tc>
                <a:extLst>
                  <a:ext uri="{0D108BD9-81ED-4DB2-BD59-A6C34878D82A}">
                    <a16:rowId xmlns:a16="http://schemas.microsoft.com/office/drawing/2014/main" val="1559190508"/>
                  </a:ext>
                </a:extLst>
              </a:tr>
              <a:tr h="747558">
                <a:tc>
                  <a:txBody>
                    <a:bodyPr/>
                    <a:lstStyle/>
                    <a:p>
                      <a:pPr algn="l" fontAlgn="t"/>
                      <a:r>
                        <a:rPr lang="es-CL" sz="3200" b="1" cap="all">
                          <a:effectLst/>
                          <a:latin typeface="Arial" panose="020B0604020202020204" pitchFamily="34" charset="0"/>
                          <a:cs typeface="Arial" panose="020B0604020202020204" pitchFamily="34" charset="0"/>
                        </a:rPr>
                        <a:t>FRAGMENTACIÓN</a:t>
                      </a:r>
                    </a:p>
                  </a:txBody>
                  <a:tcPr marL="81402" marR="81402" marT="81402" marB="81402"/>
                </a:tc>
                <a:tc>
                  <a:txBody>
                    <a:bodyPr/>
                    <a:lstStyle/>
                    <a:p>
                      <a:pPr algn="l" fontAlgn="t"/>
                      <a:r>
                        <a:rPr lang="es-CL" sz="3200" b="0">
                          <a:effectLst/>
                          <a:latin typeface="Arial" panose="020B0604020202020204" pitchFamily="34" charset="0"/>
                          <a:cs typeface="Arial" panose="020B0604020202020204" pitchFamily="34" charset="0"/>
                        </a:rPr>
                        <a:t>No tiene</a:t>
                      </a:r>
                    </a:p>
                  </a:txBody>
                  <a:tcPr marL="81402" marR="81402" marT="81402" marB="81402"/>
                </a:tc>
                <a:tc>
                  <a:txBody>
                    <a:bodyPr/>
                    <a:lstStyle/>
                    <a:p>
                      <a:pPr algn="l" fontAlgn="t"/>
                      <a:r>
                        <a:rPr lang="es-CL" sz="3200" b="0" dirty="0">
                          <a:effectLst/>
                          <a:latin typeface="Arial" panose="020B0604020202020204" pitchFamily="34" charset="0"/>
                          <a:cs typeface="Arial" panose="020B0604020202020204" pitchFamily="34" charset="0"/>
                        </a:rPr>
                        <a:t>Puede darse</a:t>
                      </a:r>
                    </a:p>
                  </a:txBody>
                  <a:tcPr marL="81402" marR="81402" marT="81402" marB="81402"/>
                </a:tc>
                <a:extLst>
                  <a:ext uri="{0D108BD9-81ED-4DB2-BD59-A6C34878D82A}">
                    <a16:rowId xmlns:a16="http://schemas.microsoft.com/office/drawing/2014/main" val="189707382"/>
                  </a:ext>
                </a:extLst>
              </a:tr>
              <a:tr h="1171574">
                <a:tc>
                  <a:txBody>
                    <a:bodyPr/>
                    <a:lstStyle/>
                    <a:p>
                      <a:pPr algn="l" fontAlgn="t"/>
                      <a:r>
                        <a:rPr lang="es-CL" sz="3200" b="1" cap="all">
                          <a:effectLst/>
                          <a:latin typeface="Arial" panose="020B0604020202020204" pitchFamily="34" charset="0"/>
                          <a:cs typeface="Arial" panose="020B0604020202020204" pitchFamily="34" charset="0"/>
                        </a:rPr>
                        <a:t>DURABILIDAD</a:t>
                      </a:r>
                    </a:p>
                  </a:txBody>
                  <a:tcPr marL="81402" marR="81402" marT="81402" marB="81402"/>
                </a:tc>
                <a:tc>
                  <a:txBody>
                    <a:bodyPr/>
                    <a:lstStyle/>
                    <a:p>
                      <a:pPr algn="l" fontAlgn="t"/>
                      <a:r>
                        <a:rPr lang="es-ES" sz="3200" b="0">
                          <a:effectLst/>
                          <a:latin typeface="Arial" panose="020B0604020202020204" pitchFamily="34" charset="0"/>
                          <a:cs typeface="Arial" panose="020B0604020202020204" pitchFamily="34" charset="0"/>
                        </a:rPr>
                        <a:t>Sus celdas pueden reescribirse un número limitado de veces</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Con partes mecánicas que pueden dañarse con movimientos</a:t>
                      </a:r>
                    </a:p>
                  </a:txBody>
                  <a:tcPr marL="81402" marR="81402" marT="81402" marB="81402"/>
                </a:tc>
                <a:extLst>
                  <a:ext uri="{0D108BD9-81ED-4DB2-BD59-A6C34878D82A}">
                    <a16:rowId xmlns:a16="http://schemas.microsoft.com/office/drawing/2014/main" val="2426510501"/>
                  </a:ext>
                </a:extLst>
              </a:tr>
              <a:tr h="747558">
                <a:tc>
                  <a:txBody>
                    <a:bodyPr/>
                    <a:lstStyle/>
                    <a:p>
                      <a:pPr algn="l" fontAlgn="t"/>
                      <a:r>
                        <a:rPr lang="es-ES" sz="3200" b="1" cap="all">
                          <a:effectLst/>
                          <a:latin typeface="Arial" panose="020B0604020202020204" pitchFamily="34" charset="0"/>
                          <a:cs typeface="Arial" panose="020B0604020202020204" pitchFamily="34" charset="0"/>
                        </a:rPr>
                        <a:t>TIEMPO DE ARRANQUE DE SO</a:t>
                      </a:r>
                    </a:p>
                  </a:txBody>
                  <a:tcPr marL="81402" marR="81402" marT="81402" marB="81402"/>
                </a:tc>
                <a:tc>
                  <a:txBody>
                    <a:bodyPr/>
                    <a:lstStyle/>
                    <a:p>
                      <a:pPr algn="l" fontAlgn="t"/>
                      <a:r>
                        <a:rPr lang="es-CL" sz="3200" b="0">
                          <a:effectLst/>
                          <a:latin typeface="Arial" panose="020B0604020202020204" pitchFamily="34" charset="0"/>
                          <a:cs typeface="Arial" panose="020B0604020202020204" pitchFamily="34" charset="0"/>
                        </a:rPr>
                        <a:t>7 segundos</a:t>
                      </a:r>
                    </a:p>
                  </a:txBody>
                  <a:tcPr marL="81402" marR="81402" marT="81402" marB="81402"/>
                </a:tc>
                <a:tc>
                  <a:txBody>
                    <a:bodyPr/>
                    <a:lstStyle/>
                    <a:p>
                      <a:pPr algn="l" fontAlgn="t"/>
                      <a:r>
                        <a:rPr lang="es-CL" sz="3200" b="0" dirty="0">
                          <a:effectLst/>
                          <a:latin typeface="Arial" panose="020B0604020202020204" pitchFamily="34" charset="0"/>
                          <a:cs typeface="Arial" panose="020B0604020202020204" pitchFamily="34" charset="0"/>
                        </a:rPr>
                        <a:t>16 segundos</a:t>
                      </a:r>
                    </a:p>
                  </a:txBody>
                  <a:tcPr marL="81402" marR="81402" marT="81402" marB="81402"/>
                </a:tc>
                <a:extLst>
                  <a:ext uri="{0D108BD9-81ED-4DB2-BD59-A6C34878D82A}">
                    <a16:rowId xmlns:a16="http://schemas.microsoft.com/office/drawing/2014/main" val="3040142961"/>
                  </a:ext>
                </a:extLst>
              </a:tr>
              <a:tr h="747558">
                <a:tc>
                  <a:txBody>
                    <a:bodyPr/>
                    <a:lstStyle/>
                    <a:p>
                      <a:pPr algn="l" fontAlgn="t"/>
                      <a:r>
                        <a:rPr lang="es-CL" sz="3200" b="1" cap="all">
                          <a:effectLst/>
                          <a:latin typeface="Arial" panose="020B0604020202020204" pitchFamily="34" charset="0"/>
                          <a:cs typeface="Arial" panose="020B0604020202020204" pitchFamily="34" charset="0"/>
                        </a:rPr>
                        <a:t>TRANSFERENCIA DE DATOS</a:t>
                      </a:r>
                    </a:p>
                  </a:txBody>
                  <a:tcPr marL="81402" marR="81402" marT="81402" marB="81402"/>
                </a:tc>
                <a:tc>
                  <a:txBody>
                    <a:bodyPr/>
                    <a:lstStyle/>
                    <a:p>
                      <a:pPr algn="l" fontAlgn="t"/>
                      <a:r>
                        <a:rPr lang="es-ES" sz="3200" b="0">
                          <a:effectLst/>
                          <a:latin typeface="Arial" panose="020B0604020202020204" pitchFamily="34" charset="0"/>
                          <a:cs typeface="Arial" panose="020B0604020202020204" pitchFamily="34" charset="0"/>
                        </a:rPr>
                        <a:t>En general, entre 200 y 550 MB/s</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En general entre 50 y 150 MB/s</a:t>
                      </a:r>
                    </a:p>
                  </a:txBody>
                  <a:tcPr marL="81402" marR="81402" marT="81402" marB="81402"/>
                </a:tc>
                <a:extLst>
                  <a:ext uri="{0D108BD9-81ED-4DB2-BD59-A6C34878D82A}">
                    <a16:rowId xmlns:a16="http://schemas.microsoft.com/office/drawing/2014/main" val="654469985"/>
                  </a:ext>
                </a:extLst>
              </a:tr>
              <a:tr h="747558">
                <a:tc>
                  <a:txBody>
                    <a:bodyPr/>
                    <a:lstStyle/>
                    <a:p>
                      <a:pPr algn="l" fontAlgn="t"/>
                      <a:r>
                        <a:rPr lang="es-CL" sz="3200" b="1" cap="all">
                          <a:effectLst/>
                          <a:latin typeface="Arial" panose="020B0604020202020204" pitchFamily="34" charset="0"/>
                          <a:cs typeface="Arial" panose="020B0604020202020204" pitchFamily="34" charset="0"/>
                        </a:rPr>
                        <a:t>AFECTADO POR EL MAGNETISMO</a:t>
                      </a:r>
                    </a:p>
                  </a:txBody>
                  <a:tcPr marL="81402" marR="81402" marT="81402" marB="81402"/>
                </a:tc>
                <a:tc>
                  <a:txBody>
                    <a:bodyPr/>
                    <a:lstStyle/>
                    <a:p>
                      <a:pPr algn="l" fontAlgn="t"/>
                      <a:r>
                        <a:rPr lang="es-CL" sz="3200" b="0" dirty="0">
                          <a:effectLst/>
                          <a:latin typeface="Arial" panose="020B0604020202020204" pitchFamily="34" charset="0"/>
                          <a:cs typeface="Arial" panose="020B0604020202020204" pitchFamily="34" charset="0"/>
                        </a:rPr>
                        <a:t>No</a:t>
                      </a:r>
                    </a:p>
                  </a:txBody>
                  <a:tcPr marL="81402" marR="81402" marT="81402" marB="81402"/>
                </a:tc>
                <a:tc>
                  <a:txBody>
                    <a:bodyPr/>
                    <a:lstStyle/>
                    <a:p>
                      <a:pPr algn="l" fontAlgn="t"/>
                      <a:r>
                        <a:rPr lang="es-ES" sz="3200" b="0" dirty="0">
                          <a:effectLst/>
                          <a:latin typeface="Arial" panose="020B0604020202020204" pitchFamily="34" charset="0"/>
                          <a:cs typeface="Arial" panose="020B0604020202020204" pitchFamily="34" charset="0"/>
                        </a:rPr>
                        <a:t>El magnetismo puede eliminar datos</a:t>
                      </a:r>
                    </a:p>
                  </a:txBody>
                  <a:tcPr marL="81402" marR="81402" marT="81402" marB="81402"/>
                </a:tc>
                <a:extLst>
                  <a:ext uri="{0D108BD9-81ED-4DB2-BD59-A6C34878D82A}">
                    <a16:rowId xmlns:a16="http://schemas.microsoft.com/office/drawing/2014/main" val="3594892589"/>
                  </a:ext>
                </a:extLst>
              </a:tr>
            </a:tbl>
          </a:graphicData>
        </a:graphic>
      </p:graphicFrame>
      <p:sp>
        <p:nvSpPr>
          <p:cNvPr id="3" name="Título 1">
            <a:extLst>
              <a:ext uri="{FF2B5EF4-FFF2-40B4-BE49-F238E27FC236}">
                <a16:creationId xmlns:a16="http://schemas.microsoft.com/office/drawing/2014/main" id="{E9C3BA17-3FF2-4BB0-B982-1D3C2248E582}"/>
              </a:ext>
            </a:extLst>
          </p:cNvPr>
          <p:cNvSpPr txBox="1">
            <a:spLocks/>
          </p:cNvSpPr>
          <p:nvPr/>
        </p:nvSpPr>
        <p:spPr>
          <a:xfrm>
            <a:off x="975778" y="801555"/>
            <a:ext cx="910281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Estado Solido.</a:t>
            </a:r>
          </a:p>
        </p:txBody>
      </p:sp>
      <p:sp>
        <p:nvSpPr>
          <p:cNvPr id="4" name="CuadroTexto 3">
            <a:extLst>
              <a:ext uri="{FF2B5EF4-FFF2-40B4-BE49-F238E27FC236}">
                <a16:creationId xmlns:a16="http://schemas.microsoft.com/office/drawing/2014/main" id="{BF49CC37-BF3D-4C7B-A319-CF3DF742DE35}"/>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5" name="CuadroTexto 4">
            <a:extLst>
              <a:ext uri="{FF2B5EF4-FFF2-40B4-BE49-F238E27FC236}">
                <a16:creationId xmlns:a16="http://schemas.microsoft.com/office/drawing/2014/main" id="{467E826E-D796-46A1-912E-63A38545E232}"/>
              </a:ext>
            </a:extLst>
          </p:cNvPr>
          <p:cNvSpPr txBox="1"/>
          <p:nvPr/>
        </p:nvSpPr>
        <p:spPr>
          <a:xfrm>
            <a:off x="813486" y="129117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5307239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0A5BFBE0-A114-46EA-8CE4-5C189FEA09EE}"/>
              </a:ext>
            </a:extLst>
          </p:cNvPr>
          <p:cNvSpPr txBox="1">
            <a:spLocks/>
          </p:cNvSpPr>
          <p:nvPr/>
        </p:nvSpPr>
        <p:spPr>
          <a:xfrm>
            <a:off x="2065919" y="2306727"/>
            <a:ext cx="19830253" cy="485313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algn="just" hangingPunct="1"/>
            <a:r>
              <a:rPr lang="es-ES" sz="4000" b="1" dirty="0"/>
              <a:t>SATA</a:t>
            </a:r>
            <a:r>
              <a:rPr lang="es-ES" sz="4000" dirty="0"/>
              <a:t>: El más común es el disco sólido de 2,5 pulgadas, que imita la forma de los discos duros para laptop tradicionales y se conecta con los mismos cables e interfaz SATA. Es más barato pero más lento que los otros tipos.</a:t>
            </a:r>
          </a:p>
          <a:p>
            <a:pPr algn="just" hangingPunct="1"/>
            <a:endParaRPr lang="es-ES" sz="4000" dirty="0"/>
          </a:p>
          <a:p>
            <a:pPr algn="just" hangingPunct="1"/>
            <a:r>
              <a:rPr lang="es-ES" sz="4000" b="1" dirty="0"/>
              <a:t>NVMe</a:t>
            </a:r>
            <a:r>
              <a:rPr lang="es-ES" sz="4000" dirty="0"/>
              <a:t>: Los discos del tipo Add-in Card (AIC) son generalmente más rápidos ya que operan a través del bus PCI Express. Este tipo de disco duro sólido interno solo se puede usar en computadoras de escritorio.</a:t>
            </a:r>
          </a:p>
          <a:p>
            <a:pPr algn="just" hangingPunct="1"/>
            <a:endParaRPr lang="es-ES" sz="4000" dirty="0"/>
          </a:p>
          <a:p>
            <a:pPr algn="just" hangingPunct="1"/>
            <a:r>
              <a:rPr lang="es-ES" sz="4000" b="1" dirty="0"/>
              <a:t>M.2</a:t>
            </a:r>
            <a:r>
              <a:rPr lang="es-ES" sz="4000" dirty="0"/>
              <a:t>: El formato que se impone actualmente. El disco de estado sólido M.2 se utiliza especialmente en laptops delgadas pero también se le puede encontrar en PCs de escritorio. Muchas placas base actuales cuentan con ranuras M.2 para SSD.</a:t>
            </a:r>
          </a:p>
        </p:txBody>
      </p:sp>
      <p:sp>
        <p:nvSpPr>
          <p:cNvPr id="3" name="Título 1">
            <a:extLst>
              <a:ext uri="{FF2B5EF4-FFF2-40B4-BE49-F238E27FC236}">
                <a16:creationId xmlns:a16="http://schemas.microsoft.com/office/drawing/2014/main" id="{B5BC6179-F5AE-48D5-B581-CF9554F15374}"/>
              </a:ext>
            </a:extLst>
          </p:cNvPr>
          <p:cNvSpPr txBox="1">
            <a:spLocks/>
          </p:cNvSpPr>
          <p:nvPr/>
        </p:nvSpPr>
        <p:spPr>
          <a:xfrm>
            <a:off x="2065919" y="850983"/>
            <a:ext cx="910281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Estado Solido.</a:t>
            </a:r>
          </a:p>
        </p:txBody>
      </p:sp>
      <p:sp>
        <p:nvSpPr>
          <p:cNvPr id="4" name="CuadroTexto 3">
            <a:extLst>
              <a:ext uri="{FF2B5EF4-FFF2-40B4-BE49-F238E27FC236}">
                <a16:creationId xmlns:a16="http://schemas.microsoft.com/office/drawing/2014/main" id="{AA7F810B-A9F6-4DED-8E1E-31E573D6E3C4}"/>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0478145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BB15E-7F90-4F04-8FC4-D259166ABE23}"/>
              </a:ext>
            </a:extLst>
          </p:cNvPr>
          <p:cNvSpPr txBox="1">
            <a:spLocks/>
          </p:cNvSpPr>
          <p:nvPr/>
        </p:nvSpPr>
        <p:spPr>
          <a:xfrm>
            <a:off x="2191265" y="1139611"/>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endParaRPr lang="es-CL" dirty="0">
              <a:solidFill>
                <a:srgbClr val="FF0000"/>
              </a:solidFill>
            </a:endParaRPr>
          </a:p>
        </p:txBody>
      </p:sp>
      <p:sp>
        <p:nvSpPr>
          <p:cNvPr id="3" name="Título 1">
            <a:extLst>
              <a:ext uri="{FF2B5EF4-FFF2-40B4-BE49-F238E27FC236}">
                <a16:creationId xmlns:a16="http://schemas.microsoft.com/office/drawing/2014/main" id="{E1A7117B-B189-4A7E-ADE1-0DD792325A07}"/>
              </a:ext>
            </a:extLst>
          </p:cNvPr>
          <p:cNvSpPr txBox="1">
            <a:spLocks/>
          </p:cNvSpPr>
          <p:nvPr/>
        </p:nvSpPr>
        <p:spPr>
          <a:xfrm>
            <a:off x="2065919" y="850983"/>
            <a:ext cx="11032243"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Estado Solido. SSD</a:t>
            </a:r>
          </a:p>
        </p:txBody>
      </p:sp>
      <p:pic>
        <p:nvPicPr>
          <p:cNvPr id="4" name="Picture 4" descr="TECNOCAM Disco Ssd Crucial 240Gb 2.5 Bx500 Sata Iii 3D 540/ - Falabella.com">
            <a:extLst>
              <a:ext uri="{FF2B5EF4-FFF2-40B4-BE49-F238E27FC236}">
                <a16:creationId xmlns:a16="http://schemas.microsoft.com/office/drawing/2014/main" id="{632072C1-117D-40D3-9835-38DB21D2D9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01" b="16401"/>
          <a:stretch/>
        </p:blipFill>
        <p:spPr bwMode="auto">
          <a:xfrm>
            <a:off x="1794071" y="2477790"/>
            <a:ext cx="9030954" cy="60687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estern Digital Disco SSD 120GB Green 2.5&quot; WDS120G2G0A - Alca Computación">
            <a:extLst>
              <a:ext uri="{FF2B5EF4-FFF2-40B4-BE49-F238E27FC236}">
                <a16:creationId xmlns:a16="http://schemas.microsoft.com/office/drawing/2014/main" id="{6237E910-0979-45BC-B908-6035D3E36E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73" b="15641"/>
          <a:stretch/>
        </p:blipFill>
        <p:spPr bwMode="auto">
          <a:xfrm>
            <a:off x="12743619" y="2414502"/>
            <a:ext cx="8238155" cy="5897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BD01C0DF-B7BD-42C5-8489-85225FE47186}"/>
              </a:ext>
            </a:extLst>
          </p:cNvPr>
          <p:cNvPicPr>
            <a:picLocks noChangeAspect="1"/>
          </p:cNvPicPr>
          <p:nvPr/>
        </p:nvPicPr>
        <p:blipFill>
          <a:blip r:embed="rId5"/>
          <a:stretch>
            <a:fillRect/>
          </a:stretch>
        </p:blipFill>
        <p:spPr>
          <a:xfrm>
            <a:off x="4660837" y="8967025"/>
            <a:ext cx="13256459" cy="3842126"/>
          </a:xfrm>
          <a:prstGeom prst="rect">
            <a:avLst/>
          </a:prstGeom>
        </p:spPr>
      </p:pic>
    </p:spTree>
    <p:extLst>
      <p:ext uri="{BB962C8B-B14F-4D97-AF65-F5344CB8AC3E}">
        <p14:creationId xmlns:p14="http://schemas.microsoft.com/office/powerpoint/2010/main" val="35381735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8E1CF76F-7767-47C0-9D6F-F289BA433064}"/>
              </a:ext>
            </a:extLst>
          </p:cNvPr>
          <p:cNvSpPr txBox="1">
            <a:spLocks/>
          </p:cNvSpPr>
          <p:nvPr/>
        </p:nvSpPr>
        <p:spPr>
          <a:xfrm>
            <a:off x="2053387" y="3214291"/>
            <a:ext cx="20905467" cy="531033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hangingPunct="1">
              <a:lnSpc>
                <a:spcPct val="150000"/>
              </a:lnSpc>
              <a:buFont typeface="Arial" panose="020B0604020202020204" pitchFamily="34" charset="0"/>
              <a:buChar char="•"/>
            </a:pPr>
            <a:r>
              <a:rPr lang="es-ES" sz="4400" b="1" dirty="0"/>
              <a:t>SATA – 1</a:t>
            </a:r>
            <a:r>
              <a:rPr lang="es-ES" sz="4400" dirty="0"/>
              <a:t>: Este logra una velocidad de hasta 150 Mb de transferencia de datos.</a:t>
            </a:r>
          </a:p>
          <a:p>
            <a:pPr hangingPunct="1">
              <a:lnSpc>
                <a:spcPct val="150000"/>
              </a:lnSpc>
              <a:buFont typeface="Arial" panose="020B0604020202020204" pitchFamily="34" charset="0"/>
              <a:buChar char="•"/>
            </a:pPr>
            <a:r>
              <a:rPr lang="es-ES" sz="4400" b="1" dirty="0"/>
              <a:t>SATA – 2</a:t>
            </a:r>
            <a:r>
              <a:rPr lang="es-ES" sz="4400" dirty="0"/>
              <a:t>: Puede alcanzar una velocidad de transferencia de hasta 300 Mb, es decir, el doble que el SATA 1.</a:t>
            </a:r>
          </a:p>
          <a:p>
            <a:pPr hangingPunct="1">
              <a:lnSpc>
                <a:spcPct val="150000"/>
              </a:lnSpc>
              <a:buFont typeface="Arial" panose="020B0604020202020204" pitchFamily="34" charset="0"/>
              <a:buChar char="•"/>
            </a:pPr>
            <a:r>
              <a:rPr lang="es-ES" sz="4400" b="1" dirty="0"/>
              <a:t>SATA – 3</a:t>
            </a:r>
            <a:r>
              <a:rPr lang="es-ES" sz="4400" dirty="0"/>
              <a:t>: En vista de que logra una velocidad de transferencia de hasta 600 Mb, se cataloga por exhibir un mayor rendimiento y es el más solicitado en relación a los demás SATA. Además, su tamaño es pequeño y, aun así, garantiza gran capacidad.</a:t>
            </a:r>
          </a:p>
          <a:p>
            <a:pPr hangingPunct="1"/>
            <a:endParaRPr lang="es-CL" sz="4400" dirty="0"/>
          </a:p>
        </p:txBody>
      </p:sp>
      <p:sp>
        <p:nvSpPr>
          <p:cNvPr id="3" name="Título 1">
            <a:extLst>
              <a:ext uri="{FF2B5EF4-FFF2-40B4-BE49-F238E27FC236}">
                <a16:creationId xmlns:a16="http://schemas.microsoft.com/office/drawing/2014/main" id="{5ECBCF25-0DDE-4689-8851-B4413E0B81F0}"/>
              </a:ext>
            </a:extLst>
          </p:cNvPr>
          <p:cNvSpPr txBox="1">
            <a:spLocks/>
          </p:cNvSpPr>
          <p:nvPr/>
        </p:nvSpPr>
        <p:spPr>
          <a:xfrm>
            <a:off x="2226683" y="1566199"/>
            <a:ext cx="12241360" cy="1143000"/>
          </a:xfrm>
          <a:prstGeom prst="rect">
            <a:avLst/>
          </a:prstGeom>
        </p:spPr>
        <p:txBody>
          <a:bodyPr>
            <a:noAutofit/>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ES"/>
              <a:t>Tres clases de discos duros SATA</a:t>
            </a:r>
            <a:endParaRPr lang="es-CL" dirty="0"/>
          </a:p>
        </p:txBody>
      </p:sp>
      <p:sp>
        <p:nvSpPr>
          <p:cNvPr id="4" name="CuadroTexto 3">
            <a:extLst>
              <a:ext uri="{FF2B5EF4-FFF2-40B4-BE49-F238E27FC236}">
                <a16:creationId xmlns:a16="http://schemas.microsoft.com/office/drawing/2014/main" id="{CB348EB1-8E4E-4862-9B04-95358FF4CB90}"/>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4125404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AAE51-C66D-4735-A4C6-7A2DA2DACF7B}"/>
              </a:ext>
            </a:extLst>
          </p:cNvPr>
          <p:cNvSpPr txBox="1">
            <a:spLocks/>
          </p:cNvSpPr>
          <p:nvPr/>
        </p:nvSpPr>
        <p:spPr>
          <a:xfrm>
            <a:off x="2069221" y="902139"/>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Duros SSD M.2</a:t>
            </a:r>
          </a:p>
        </p:txBody>
      </p:sp>
      <p:pic>
        <p:nvPicPr>
          <p:cNvPr id="3" name="Picture 2" descr="Disco WD Green™ SSD M.2 2280 | Western Digital Tienda">
            <a:extLst>
              <a:ext uri="{FF2B5EF4-FFF2-40B4-BE49-F238E27FC236}">
                <a16:creationId xmlns:a16="http://schemas.microsoft.com/office/drawing/2014/main" id="{93B48CBF-94CF-40C6-8EBB-EB7CBBA0E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93" b="38152"/>
          <a:stretch/>
        </p:blipFill>
        <p:spPr bwMode="auto">
          <a:xfrm>
            <a:off x="1739765" y="2783935"/>
            <a:ext cx="9722414" cy="2455327"/>
          </a:xfrm>
          <a:prstGeom prst="rect">
            <a:avLst/>
          </a:prstGeom>
          <a:noFill/>
          <a:ln w="25400">
            <a:miter lim="400000"/>
          </a:ln>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E5802D3-AE23-49AD-9081-FBF7E8263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0151" y="2981643"/>
            <a:ext cx="9259330" cy="925933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B2A4BA8-088C-4C35-8B10-DB27057EB4EF}"/>
              </a:ext>
            </a:extLst>
          </p:cNvPr>
          <p:cNvPicPr>
            <a:picLocks noChangeAspect="1"/>
          </p:cNvPicPr>
          <p:nvPr/>
        </p:nvPicPr>
        <p:blipFill>
          <a:blip r:embed="rId5"/>
          <a:stretch>
            <a:fillRect/>
          </a:stretch>
        </p:blipFill>
        <p:spPr>
          <a:xfrm>
            <a:off x="2069221" y="5978058"/>
            <a:ext cx="9063501" cy="2821656"/>
          </a:xfrm>
          <a:prstGeom prst="rect">
            <a:avLst/>
          </a:prstGeom>
        </p:spPr>
      </p:pic>
      <p:pic>
        <p:nvPicPr>
          <p:cNvPr id="1026" name="Picture 2" descr="DISCO SOLIDO SSD WD GAMER SN850 1TB NVMe PCIE 4°GEN 7000MB/s BLACK ">
            <a:extLst>
              <a:ext uri="{FF2B5EF4-FFF2-40B4-BE49-F238E27FC236}">
                <a16:creationId xmlns:a16="http://schemas.microsoft.com/office/drawing/2014/main" id="{6F88C841-35F1-486E-9CD3-54CC2C2E3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3254" y="8799714"/>
            <a:ext cx="8033635" cy="417749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799AEE3-14ED-4A5A-A616-C8FCF131BF61}"/>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404963344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A1E0D-3E5E-4FC3-BCE1-634AE7426F45}"/>
              </a:ext>
            </a:extLst>
          </p:cNvPr>
          <p:cNvSpPr txBox="1">
            <a:spLocks/>
          </p:cNvSpPr>
          <p:nvPr/>
        </p:nvSpPr>
        <p:spPr>
          <a:xfrm>
            <a:off x="1474574" y="1114898"/>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SSD PCIe</a:t>
            </a:r>
          </a:p>
        </p:txBody>
      </p:sp>
      <p:pic>
        <p:nvPicPr>
          <p:cNvPr id="3" name="Picture 2" descr="WD SSD PCI Express">
            <a:extLst>
              <a:ext uri="{FF2B5EF4-FFF2-40B4-BE49-F238E27FC236}">
                <a16:creationId xmlns:a16="http://schemas.microsoft.com/office/drawing/2014/main" id="{3540CE05-2F4E-464B-BEB6-74A8CD2B635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1928" y1="26957" x2="62048" y2="33261"/>
                        <a14:foregroundMark x1="16627" y1="33913" x2="42289" y2="87391"/>
                        <a14:foregroundMark x1="28554" y1="51087" x2="36747" y2="68913"/>
                        <a14:foregroundMark x1="36747" y1="68913" x2="37590" y2="70000"/>
                        <a14:foregroundMark x1="32892" y1="60870" x2="37831" y2="70870"/>
                        <a14:foregroundMark x1="14458" y1="36087" x2="14578" y2="40000"/>
                        <a14:foregroundMark x1="38434" y1="85000" x2="41084" y2="88913"/>
                        <a14:foregroundMark x1="41084" y1="88913" x2="42530" y2="89565"/>
                      </a14:backgroundRemoval>
                    </a14:imgEffect>
                  </a14:imgLayer>
                </a14:imgProps>
              </a:ext>
              <a:ext uri="{28A0092B-C50C-407E-A947-70E740481C1C}">
                <a14:useLocalDpi xmlns:a14="http://schemas.microsoft.com/office/drawing/2010/main" val="0"/>
              </a:ext>
            </a:extLst>
          </a:blip>
          <a:srcRect l="13567" t="9742" r="14705" b="8150"/>
          <a:stretch/>
        </p:blipFill>
        <p:spPr bwMode="auto">
          <a:xfrm>
            <a:off x="1805435" y="4284853"/>
            <a:ext cx="7929350" cy="50304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FAA9ACE-9EF3-4DA5-9226-1D6A4FE75E76}"/>
              </a:ext>
            </a:extLst>
          </p:cNvPr>
          <p:cNvPicPr>
            <a:picLocks noChangeAspect="1"/>
          </p:cNvPicPr>
          <p:nvPr/>
        </p:nvPicPr>
        <p:blipFill>
          <a:blip r:embed="rId5"/>
          <a:stretch>
            <a:fillRect/>
          </a:stretch>
        </p:blipFill>
        <p:spPr>
          <a:xfrm>
            <a:off x="7874643" y="6557555"/>
            <a:ext cx="8240902" cy="4483760"/>
          </a:xfrm>
          <a:prstGeom prst="rect">
            <a:avLst/>
          </a:prstGeom>
        </p:spPr>
      </p:pic>
      <p:graphicFrame>
        <p:nvGraphicFramePr>
          <p:cNvPr id="6" name="Tabla 5">
            <a:extLst>
              <a:ext uri="{FF2B5EF4-FFF2-40B4-BE49-F238E27FC236}">
                <a16:creationId xmlns:a16="http://schemas.microsoft.com/office/drawing/2014/main" id="{A61E47F1-66CE-47DB-8ADB-F288E3B9439F}"/>
              </a:ext>
            </a:extLst>
          </p:cNvPr>
          <p:cNvGraphicFramePr>
            <a:graphicFrameLocks noGrp="1"/>
          </p:cNvGraphicFramePr>
          <p:nvPr>
            <p:extLst>
              <p:ext uri="{D42A27DB-BD31-4B8C-83A1-F6EECF244321}">
                <p14:modId xmlns:p14="http://schemas.microsoft.com/office/powerpoint/2010/main" val="3498086462"/>
              </p:ext>
            </p:extLst>
          </p:nvPr>
        </p:nvGraphicFramePr>
        <p:xfrm>
          <a:off x="1443098" y="3015049"/>
          <a:ext cx="21103991" cy="8026266"/>
        </p:xfrm>
        <a:graphic>
          <a:graphicData uri="http://schemas.openxmlformats.org/drawingml/2006/table">
            <a:tbl>
              <a:tblPr/>
              <a:tblGrid>
                <a:gridCol w="21103991">
                  <a:extLst>
                    <a:ext uri="{9D8B030D-6E8A-4147-A177-3AD203B41FA5}">
                      <a16:colId xmlns:a16="http://schemas.microsoft.com/office/drawing/2014/main" val="2046116392"/>
                    </a:ext>
                  </a:extLst>
                </a:gridCol>
              </a:tblGrid>
              <a:tr h="8026266">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279653319"/>
                  </a:ext>
                </a:extLst>
              </a:tr>
            </a:tbl>
          </a:graphicData>
        </a:graphic>
      </p:graphicFrame>
      <p:pic>
        <p:nvPicPr>
          <p:cNvPr id="7" name="Picture 2">
            <a:extLst>
              <a:ext uri="{FF2B5EF4-FFF2-40B4-BE49-F238E27FC236}">
                <a16:creationId xmlns:a16="http://schemas.microsoft.com/office/drawing/2014/main" id="{156B2161-B0DE-4D4B-A65B-3E271F9EF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36071" y="3429000"/>
            <a:ext cx="5183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34BAD68-3AC7-4F78-B74B-E27F0721397D}"/>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5604744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BAA35B6-986A-4773-97C1-45AC626AB8A0}"/>
              </a:ext>
            </a:extLst>
          </p:cNvPr>
          <p:cNvSpPr txBox="1"/>
          <p:nvPr/>
        </p:nvSpPr>
        <p:spPr>
          <a:xfrm>
            <a:off x="3760297" y="5440399"/>
            <a:ext cx="18901995" cy="923330"/>
          </a:xfrm>
          <a:prstGeom prst="rect">
            <a:avLst/>
          </a:prstGeom>
          <a:noFill/>
        </p:spPr>
        <p:txBody>
          <a:bodyPr wrap="square">
            <a:spAutoFit/>
          </a:bodyPr>
          <a:lstStyle/>
          <a:p>
            <a:r>
              <a:rPr lang="es-ES" sz="5400" dirty="0"/>
              <a:t>Función de su interfaz o el tipo de conectores que usan:</a:t>
            </a:r>
            <a:endParaRPr lang="es-CL" sz="5400" dirty="0"/>
          </a:p>
        </p:txBody>
      </p:sp>
      <p:sp>
        <p:nvSpPr>
          <p:cNvPr id="3" name="CuadroTexto 2">
            <a:extLst>
              <a:ext uri="{FF2B5EF4-FFF2-40B4-BE49-F238E27FC236}">
                <a16:creationId xmlns:a16="http://schemas.microsoft.com/office/drawing/2014/main" id="{49BB2329-A7BC-437F-850C-A3E4313524A4}"/>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0502263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0A1747-8696-4097-88CA-7C6DBF31D3C8}"/>
              </a:ext>
            </a:extLst>
          </p:cNvPr>
          <p:cNvSpPr txBox="1"/>
          <p:nvPr/>
        </p:nvSpPr>
        <p:spPr>
          <a:xfrm>
            <a:off x="3880021" y="5133537"/>
            <a:ext cx="17596022"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s-CL" sz="4400" dirty="0"/>
          </a:p>
          <a:p>
            <a:r>
              <a:rPr lang="es-CL" sz="4400" dirty="0"/>
              <a:t>Unidad 1 </a:t>
            </a:r>
          </a:p>
          <a:p>
            <a:r>
              <a:rPr lang="es-CL" sz="4400" dirty="0"/>
              <a:t>	Computadoras personales, portátiles y otros dispositivos móviles.</a:t>
            </a:r>
          </a:p>
        </p:txBody>
      </p:sp>
      <p:sp>
        <p:nvSpPr>
          <p:cNvPr id="4" name="CuadroTexto 3">
            <a:extLst>
              <a:ext uri="{FF2B5EF4-FFF2-40B4-BE49-F238E27FC236}">
                <a16:creationId xmlns:a16="http://schemas.microsoft.com/office/drawing/2014/main" id="{FCB3B6C9-AD50-4ACF-BFFD-601C6C3BDB2B}"/>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869670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0DAB6FF-9931-42BC-B623-24EE48589081}"/>
              </a:ext>
            </a:extLst>
          </p:cNvPr>
          <p:cNvSpPr txBox="1"/>
          <p:nvPr/>
        </p:nvSpPr>
        <p:spPr>
          <a:xfrm>
            <a:off x="1927654" y="1017746"/>
            <a:ext cx="5616624" cy="1015663"/>
          </a:xfrm>
          <a:prstGeom prst="rect">
            <a:avLst/>
          </a:prstGeom>
          <a:noFill/>
        </p:spPr>
        <p:txBody>
          <a:bodyPr wrap="square" rtlCol="0">
            <a:spAutoFit/>
          </a:bodyPr>
          <a:lstStyle/>
          <a:p>
            <a:r>
              <a:rPr lang="es-CL" sz="6000" dirty="0"/>
              <a:t>P- ATA / IDE</a:t>
            </a:r>
          </a:p>
        </p:txBody>
      </p:sp>
      <p:pic>
        <p:nvPicPr>
          <p:cNvPr id="3" name="Picture 4" descr="IDE placa base: recordando una conexión de almacenamiento antigua 🥇">
            <a:extLst>
              <a:ext uri="{FF2B5EF4-FFF2-40B4-BE49-F238E27FC236}">
                <a16:creationId xmlns:a16="http://schemas.microsoft.com/office/drawing/2014/main" id="{C92F8D80-E746-402A-AE82-8BCE967C1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362" y="2994476"/>
            <a:ext cx="8941751" cy="3085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C1BADDA-09B0-4DB4-909E-3493DF5D3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362" y="7396000"/>
            <a:ext cx="9291416" cy="3325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able IDE | Doctor PC Computación">
            <a:extLst>
              <a:ext uri="{FF2B5EF4-FFF2-40B4-BE49-F238E27FC236}">
                <a16:creationId xmlns:a16="http://schemas.microsoft.com/office/drawing/2014/main" id="{96C4F5D6-A52C-4250-98C3-5E8A1B35E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4224" y="3643478"/>
            <a:ext cx="7802282" cy="48720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a 5">
            <a:extLst>
              <a:ext uri="{FF2B5EF4-FFF2-40B4-BE49-F238E27FC236}">
                <a16:creationId xmlns:a16="http://schemas.microsoft.com/office/drawing/2014/main" id="{D507CB46-4DD8-49D7-A4DD-9617FF4AF72E}"/>
              </a:ext>
            </a:extLst>
          </p:cNvPr>
          <p:cNvGraphicFramePr>
            <a:graphicFrameLocks noGrp="1"/>
          </p:cNvGraphicFramePr>
          <p:nvPr/>
        </p:nvGraphicFramePr>
        <p:xfrm>
          <a:off x="1927654" y="2842054"/>
          <a:ext cx="20512216" cy="8501449"/>
        </p:xfrm>
        <a:graphic>
          <a:graphicData uri="http://schemas.openxmlformats.org/drawingml/2006/table">
            <a:tbl>
              <a:tblPr/>
              <a:tblGrid>
                <a:gridCol w="20512216">
                  <a:extLst>
                    <a:ext uri="{9D8B030D-6E8A-4147-A177-3AD203B41FA5}">
                      <a16:colId xmlns:a16="http://schemas.microsoft.com/office/drawing/2014/main" val="2692197946"/>
                    </a:ext>
                  </a:extLst>
                </a:gridCol>
              </a:tblGrid>
              <a:tr h="8501449">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922616382"/>
                  </a:ext>
                </a:extLst>
              </a:tr>
            </a:tbl>
          </a:graphicData>
        </a:graphic>
      </p:graphicFrame>
      <p:sp>
        <p:nvSpPr>
          <p:cNvPr id="7" name="CuadroTexto 6">
            <a:extLst>
              <a:ext uri="{FF2B5EF4-FFF2-40B4-BE49-F238E27FC236}">
                <a16:creationId xmlns:a16="http://schemas.microsoft.com/office/drawing/2014/main" id="{A5DAAA41-EF9F-4779-AC52-2C617B4F513C}"/>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3121279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4F21C-E20C-4BC4-A98A-EBC483613162}"/>
              </a:ext>
            </a:extLst>
          </p:cNvPr>
          <p:cNvSpPr txBox="1">
            <a:spLocks/>
          </p:cNvSpPr>
          <p:nvPr/>
        </p:nvSpPr>
        <p:spPr>
          <a:xfrm>
            <a:off x="1781068" y="958675"/>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a:t>SATA</a:t>
            </a:r>
            <a:endParaRPr lang="es-CL" dirty="0"/>
          </a:p>
        </p:txBody>
      </p:sp>
      <p:pic>
        <p:nvPicPr>
          <p:cNvPr id="3" name="Picture 6" descr="Conectores SATA | Conectores">
            <a:extLst>
              <a:ext uri="{FF2B5EF4-FFF2-40B4-BE49-F238E27FC236}">
                <a16:creationId xmlns:a16="http://schemas.microsoft.com/office/drawing/2014/main" id="{46B40890-77B9-4AFD-81E6-3B35A051D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726" y="2358731"/>
            <a:ext cx="8418380" cy="63137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BDF9C49-940F-4D42-A573-714A73413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1916" y="2335944"/>
            <a:ext cx="12518157" cy="5770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90 cm Cable de disco duro interno SATA: Amazon.es: Informática">
            <a:extLst>
              <a:ext uri="{FF2B5EF4-FFF2-40B4-BE49-F238E27FC236}">
                <a16:creationId xmlns:a16="http://schemas.microsoft.com/office/drawing/2014/main" id="{F2CAEE21-B00B-41D7-86DD-64CAF3092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516" y="8341204"/>
            <a:ext cx="6641425" cy="39380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1D7DA0F-981F-4C4B-BEC6-7E7EDB4A935F}"/>
              </a:ext>
            </a:extLst>
          </p:cNvPr>
          <p:cNvPicPr>
            <a:picLocks noChangeAspect="1"/>
          </p:cNvPicPr>
          <p:nvPr/>
        </p:nvPicPr>
        <p:blipFill>
          <a:blip r:embed="rId6"/>
          <a:stretch>
            <a:fillRect/>
          </a:stretch>
        </p:blipFill>
        <p:spPr>
          <a:xfrm>
            <a:off x="9891916" y="8538573"/>
            <a:ext cx="6641425" cy="3740668"/>
          </a:xfrm>
          <a:prstGeom prst="rect">
            <a:avLst/>
          </a:prstGeom>
        </p:spPr>
      </p:pic>
      <p:pic>
        <p:nvPicPr>
          <p:cNvPr id="9" name="Imagen 8">
            <a:extLst>
              <a:ext uri="{FF2B5EF4-FFF2-40B4-BE49-F238E27FC236}">
                <a16:creationId xmlns:a16="http://schemas.microsoft.com/office/drawing/2014/main" id="{37F6246A-AE90-4B0B-898D-5B08C8D8B874}"/>
              </a:ext>
            </a:extLst>
          </p:cNvPr>
          <p:cNvPicPr>
            <a:picLocks noChangeAspect="1"/>
          </p:cNvPicPr>
          <p:nvPr/>
        </p:nvPicPr>
        <p:blipFill>
          <a:blip r:embed="rId7"/>
          <a:stretch>
            <a:fillRect/>
          </a:stretch>
        </p:blipFill>
        <p:spPr>
          <a:xfrm>
            <a:off x="17041898" y="8214723"/>
            <a:ext cx="6067425" cy="3867150"/>
          </a:xfrm>
          <a:prstGeom prst="rect">
            <a:avLst/>
          </a:prstGeom>
        </p:spPr>
      </p:pic>
      <p:graphicFrame>
        <p:nvGraphicFramePr>
          <p:cNvPr id="10" name="Tabla 9">
            <a:extLst>
              <a:ext uri="{FF2B5EF4-FFF2-40B4-BE49-F238E27FC236}">
                <a16:creationId xmlns:a16="http://schemas.microsoft.com/office/drawing/2014/main" id="{ADCC3419-78FD-4628-958D-0E17AB3794B9}"/>
              </a:ext>
            </a:extLst>
          </p:cNvPr>
          <p:cNvGraphicFramePr>
            <a:graphicFrameLocks noGrp="1"/>
          </p:cNvGraphicFramePr>
          <p:nvPr>
            <p:extLst>
              <p:ext uri="{D42A27DB-BD31-4B8C-83A1-F6EECF244321}">
                <p14:modId xmlns:p14="http://schemas.microsoft.com/office/powerpoint/2010/main" val="2731300636"/>
              </p:ext>
            </p:extLst>
          </p:nvPr>
        </p:nvGraphicFramePr>
        <p:xfrm>
          <a:off x="1606378" y="2101675"/>
          <a:ext cx="21228907" cy="10180941"/>
        </p:xfrm>
        <a:graphic>
          <a:graphicData uri="http://schemas.openxmlformats.org/drawingml/2006/table">
            <a:tbl>
              <a:tblPr/>
              <a:tblGrid>
                <a:gridCol w="21228907">
                  <a:extLst>
                    <a:ext uri="{9D8B030D-6E8A-4147-A177-3AD203B41FA5}">
                      <a16:colId xmlns:a16="http://schemas.microsoft.com/office/drawing/2014/main" val="4205221304"/>
                    </a:ext>
                  </a:extLst>
                </a:gridCol>
              </a:tblGrid>
              <a:tr h="10180941">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7590710"/>
                  </a:ext>
                </a:extLst>
              </a:tr>
            </a:tbl>
          </a:graphicData>
        </a:graphic>
      </p:graphicFrame>
      <p:sp>
        <p:nvSpPr>
          <p:cNvPr id="11" name="CuadroTexto 10">
            <a:extLst>
              <a:ext uri="{FF2B5EF4-FFF2-40B4-BE49-F238E27FC236}">
                <a16:creationId xmlns:a16="http://schemas.microsoft.com/office/drawing/2014/main" id="{BE884195-6FB2-41CF-A932-F4AC9E23DC23}"/>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2638739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D7DCB-C264-4B8C-A69F-D50EFE51BB63}"/>
              </a:ext>
            </a:extLst>
          </p:cNvPr>
          <p:cNvSpPr txBox="1">
            <a:spLocks/>
          </p:cNvSpPr>
          <p:nvPr/>
        </p:nvSpPr>
        <p:spPr>
          <a:xfrm>
            <a:off x="1944129" y="917189"/>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a:t>SAS</a:t>
            </a:r>
            <a:endParaRPr lang="es-CL" dirty="0"/>
          </a:p>
        </p:txBody>
      </p:sp>
      <p:pic>
        <p:nvPicPr>
          <p:cNvPr id="3" name="Picture 2" descr="Discos SATA, SAS o SSD: ¿cuál es mejor para un servidor? | Tecnología -  ComputerHoy.com">
            <a:extLst>
              <a:ext uri="{FF2B5EF4-FFF2-40B4-BE49-F238E27FC236}">
                <a16:creationId xmlns:a16="http://schemas.microsoft.com/office/drawing/2014/main" id="{765C7BD4-5DAE-4D42-BB0D-174813C68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853" y="2736643"/>
            <a:ext cx="9648800" cy="7063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F423615-4CF0-4688-BDC6-C8D1DCCF6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1349" y="2736643"/>
            <a:ext cx="8724277" cy="194258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6D338CE-D890-4431-8441-0974208F8198}"/>
              </a:ext>
            </a:extLst>
          </p:cNvPr>
          <p:cNvPicPr>
            <a:picLocks noChangeAspect="1"/>
          </p:cNvPicPr>
          <p:nvPr/>
        </p:nvPicPr>
        <p:blipFill>
          <a:blip r:embed="rId5"/>
          <a:stretch>
            <a:fillRect/>
          </a:stretch>
        </p:blipFill>
        <p:spPr>
          <a:xfrm>
            <a:off x="12571348" y="4946564"/>
            <a:ext cx="8724277" cy="4853647"/>
          </a:xfrm>
          <a:prstGeom prst="rect">
            <a:avLst/>
          </a:prstGeom>
        </p:spPr>
      </p:pic>
      <p:pic>
        <p:nvPicPr>
          <p:cNvPr id="8" name="Picture 2" descr="Qué conexión tiene mi disco duro?">
            <a:extLst>
              <a:ext uri="{FF2B5EF4-FFF2-40B4-BE49-F238E27FC236}">
                <a16:creationId xmlns:a16="http://schemas.microsoft.com/office/drawing/2014/main" id="{7387E55F-1FD5-441F-B0ED-444A2BC54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853" y="7790411"/>
            <a:ext cx="4019600" cy="200980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487E1C4-B975-44A7-AC55-97680EB065A6}"/>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4056637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77606-749E-4918-BE25-903220BA9C2D}"/>
              </a:ext>
            </a:extLst>
          </p:cNvPr>
          <p:cNvSpPr txBox="1">
            <a:spLocks/>
          </p:cNvSpPr>
          <p:nvPr/>
        </p:nvSpPr>
        <p:spPr>
          <a:xfrm>
            <a:off x="1400433" y="1337319"/>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Emmc</a:t>
            </a:r>
          </a:p>
        </p:txBody>
      </p:sp>
      <p:sp>
        <p:nvSpPr>
          <p:cNvPr id="3" name="Marcador de contenido 2">
            <a:extLst>
              <a:ext uri="{FF2B5EF4-FFF2-40B4-BE49-F238E27FC236}">
                <a16:creationId xmlns:a16="http://schemas.microsoft.com/office/drawing/2014/main" id="{B89420E2-C957-455A-B413-556FA838C1EE}"/>
              </a:ext>
            </a:extLst>
          </p:cNvPr>
          <p:cNvSpPr txBox="1">
            <a:spLocks/>
          </p:cNvSpPr>
          <p:nvPr/>
        </p:nvSpPr>
        <p:spPr>
          <a:xfrm>
            <a:off x="1400432" y="2480319"/>
            <a:ext cx="21064151" cy="357020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algn="just" hangingPunct="1"/>
            <a:r>
              <a:rPr lang="es-ES" sz="4400" dirty="0">
                <a:solidFill>
                  <a:schemeClr val="tx2">
                    <a:lumMod val="75000"/>
                  </a:schemeClr>
                </a:solidFill>
                <a:latin typeface="+mj-lt"/>
              </a:rPr>
              <a:t>La eMMC consiste en un módulo de memoria flash NAND, el mismo tipo que encontrarás en los USB, las tarjetas SD, e incluso los discos de estado sólido SSD. </a:t>
            </a:r>
          </a:p>
          <a:p>
            <a:pPr algn="just" hangingPunct="1"/>
            <a:endParaRPr lang="es-ES" sz="4400" dirty="0">
              <a:solidFill>
                <a:schemeClr val="tx2">
                  <a:lumMod val="75000"/>
                </a:schemeClr>
              </a:solidFill>
              <a:latin typeface="+mj-lt"/>
            </a:endParaRPr>
          </a:p>
          <a:p>
            <a:pPr algn="just" hangingPunct="1"/>
            <a:r>
              <a:rPr lang="es-ES" sz="4400" dirty="0">
                <a:solidFill>
                  <a:schemeClr val="tx2">
                    <a:lumMod val="75000"/>
                  </a:schemeClr>
                </a:solidFill>
                <a:latin typeface="+mj-lt"/>
              </a:rPr>
              <a:t>Pero pese a utilizar el mismo tipo de memoria NAND, las eMMC son bastante diferentes a las SSD. Por ejemplo, no alcanzan las mismas velocidades.</a:t>
            </a:r>
            <a:endParaRPr lang="es-CL" sz="4400" dirty="0">
              <a:solidFill>
                <a:schemeClr val="tx2">
                  <a:lumMod val="75000"/>
                </a:schemeClr>
              </a:solidFill>
              <a:latin typeface="+mj-lt"/>
            </a:endParaRPr>
          </a:p>
        </p:txBody>
      </p:sp>
      <p:sp>
        <p:nvSpPr>
          <p:cNvPr id="4" name="Marcador de contenido 2">
            <a:extLst>
              <a:ext uri="{FF2B5EF4-FFF2-40B4-BE49-F238E27FC236}">
                <a16:creationId xmlns:a16="http://schemas.microsoft.com/office/drawing/2014/main" id="{758F3509-02DC-4B06-970D-D9A66106F03F}"/>
              </a:ext>
            </a:extLst>
          </p:cNvPr>
          <p:cNvSpPr txBox="1">
            <a:spLocks/>
          </p:cNvSpPr>
          <p:nvPr/>
        </p:nvSpPr>
        <p:spPr>
          <a:xfrm>
            <a:off x="1400432" y="6606578"/>
            <a:ext cx="21064150" cy="357020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hangingPunct="1"/>
            <a:r>
              <a:rPr lang="es-ES" sz="4400" dirty="0"/>
              <a:t>Su actual estándar es el v5.1A, y permite transferir archivos con velocidades de entorno a 400 MB/s muy similares a las de las SSD. </a:t>
            </a:r>
          </a:p>
          <a:p>
            <a:pPr hangingPunct="1"/>
            <a:endParaRPr lang="es-ES" sz="4400" dirty="0"/>
          </a:p>
          <a:p>
            <a:pPr hangingPunct="1"/>
            <a:r>
              <a:rPr lang="es-ES" sz="4400" dirty="0"/>
              <a:t>Sin embargo, tienen menos puertas de memoria, lo que quiere decir que el volumen de datos que transfieren es inferior pese a que las velocidades puntas puedan ser similares.</a:t>
            </a:r>
            <a:endParaRPr lang="es-CL" sz="4400" dirty="0"/>
          </a:p>
        </p:txBody>
      </p:sp>
      <p:sp>
        <p:nvSpPr>
          <p:cNvPr id="5" name="CuadroTexto 4">
            <a:extLst>
              <a:ext uri="{FF2B5EF4-FFF2-40B4-BE49-F238E27FC236}">
                <a16:creationId xmlns:a16="http://schemas.microsoft.com/office/drawing/2014/main" id="{DD59A44A-B136-44D6-89D3-2808126FC5B9}"/>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1284586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1400433" y="1337319"/>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Emmc</a:t>
            </a:r>
          </a:p>
        </p:txBody>
      </p:sp>
      <p:pic>
        <p:nvPicPr>
          <p:cNvPr id="4" name="Imagen 3">
            <a:extLst>
              <a:ext uri="{FF2B5EF4-FFF2-40B4-BE49-F238E27FC236}">
                <a16:creationId xmlns:a16="http://schemas.microsoft.com/office/drawing/2014/main" id="{94E4C7BB-BAED-42BF-97FB-151B643AD3C3}"/>
              </a:ext>
            </a:extLst>
          </p:cNvPr>
          <p:cNvPicPr>
            <a:picLocks noChangeAspect="1"/>
          </p:cNvPicPr>
          <p:nvPr/>
        </p:nvPicPr>
        <p:blipFill>
          <a:blip r:embed="rId3"/>
          <a:stretch>
            <a:fillRect/>
          </a:stretch>
        </p:blipFill>
        <p:spPr>
          <a:xfrm>
            <a:off x="1919416" y="3794428"/>
            <a:ext cx="11041957" cy="4555654"/>
          </a:xfrm>
          <a:prstGeom prst="rect">
            <a:avLst/>
          </a:prstGeom>
        </p:spPr>
      </p:pic>
      <p:pic>
        <p:nvPicPr>
          <p:cNvPr id="6" name="Imagen 5">
            <a:extLst>
              <a:ext uri="{FF2B5EF4-FFF2-40B4-BE49-F238E27FC236}">
                <a16:creationId xmlns:a16="http://schemas.microsoft.com/office/drawing/2014/main" id="{46722F7A-5C92-41DE-BE86-12B723FC3D55}"/>
              </a:ext>
            </a:extLst>
          </p:cNvPr>
          <p:cNvPicPr>
            <a:picLocks noChangeAspect="1"/>
          </p:cNvPicPr>
          <p:nvPr/>
        </p:nvPicPr>
        <p:blipFill>
          <a:blip r:embed="rId4"/>
          <a:stretch>
            <a:fillRect/>
          </a:stretch>
        </p:blipFill>
        <p:spPr>
          <a:xfrm>
            <a:off x="13579211" y="2694128"/>
            <a:ext cx="9437860" cy="6756254"/>
          </a:xfrm>
          <a:prstGeom prst="rect">
            <a:avLst/>
          </a:prstGeom>
        </p:spPr>
      </p:pic>
      <p:graphicFrame>
        <p:nvGraphicFramePr>
          <p:cNvPr id="7" name="Tabla 6">
            <a:extLst>
              <a:ext uri="{FF2B5EF4-FFF2-40B4-BE49-F238E27FC236}">
                <a16:creationId xmlns:a16="http://schemas.microsoft.com/office/drawing/2014/main" id="{471352FC-1444-439C-8C44-68E85C34D353}"/>
              </a:ext>
            </a:extLst>
          </p:cNvPr>
          <p:cNvGraphicFramePr>
            <a:graphicFrameLocks noGrp="1"/>
          </p:cNvGraphicFramePr>
          <p:nvPr>
            <p:extLst>
              <p:ext uri="{D42A27DB-BD31-4B8C-83A1-F6EECF244321}">
                <p14:modId xmlns:p14="http://schemas.microsoft.com/office/powerpoint/2010/main" val="3973491159"/>
              </p:ext>
            </p:extLst>
          </p:nvPr>
        </p:nvGraphicFramePr>
        <p:xfrm>
          <a:off x="1383957" y="2693773"/>
          <a:ext cx="21633114" cy="7611762"/>
        </p:xfrm>
        <a:graphic>
          <a:graphicData uri="http://schemas.openxmlformats.org/drawingml/2006/table">
            <a:tbl>
              <a:tblPr/>
              <a:tblGrid>
                <a:gridCol w="21633114">
                  <a:extLst>
                    <a:ext uri="{9D8B030D-6E8A-4147-A177-3AD203B41FA5}">
                      <a16:colId xmlns:a16="http://schemas.microsoft.com/office/drawing/2014/main" val="82392738"/>
                    </a:ext>
                  </a:extLst>
                </a:gridCol>
              </a:tblGrid>
              <a:tr h="7611762">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041097623"/>
                  </a:ext>
                </a:extLst>
              </a:tr>
            </a:tbl>
          </a:graphicData>
        </a:graphic>
      </p:graphicFrame>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1104980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1400433" y="1337319"/>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9" name="CuadroTexto 8">
            <a:extLst>
              <a:ext uri="{FF2B5EF4-FFF2-40B4-BE49-F238E27FC236}">
                <a16:creationId xmlns:a16="http://schemas.microsoft.com/office/drawing/2014/main" id="{05411E2E-D310-427E-9504-9852A0E4BBB3}"/>
              </a:ext>
            </a:extLst>
          </p:cNvPr>
          <p:cNvSpPr txBox="1"/>
          <p:nvPr/>
        </p:nvSpPr>
        <p:spPr>
          <a:xfrm>
            <a:off x="1649627" y="2947596"/>
            <a:ext cx="19826415"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4000" dirty="0"/>
              <a:t>Las computadoras portátiles son más restringidas en cuanto a la cantidad de memoria que puedas instalar en ellas, por lo tanto es más difícil analizar cuantos tipos de memorias para laptop existen en el mercado y cuáles pueden ser más convenientes.</a:t>
            </a:r>
          </a:p>
        </p:txBody>
      </p:sp>
      <p:sp>
        <p:nvSpPr>
          <p:cNvPr id="10" name="CuadroTexto 9">
            <a:extLst>
              <a:ext uri="{FF2B5EF4-FFF2-40B4-BE49-F238E27FC236}">
                <a16:creationId xmlns:a16="http://schemas.microsoft.com/office/drawing/2014/main" id="{1CE44810-2D9F-4C3A-92AA-3D588812CEB7}"/>
              </a:ext>
            </a:extLst>
          </p:cNvPr>
          <p:cNvSpPr txBox="1"/>
          <p:nvPr/>
        </p:nvSpPr>
        <p:spPr>
          <a:xfrm>
            <a:off x="1649627" y="5419247"/>
            <a:ext cx="19529854" cy="44012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4000" dirty="0"/>
              <a:t>Las memorias RAM para notebooks, laptops o netbooks, son denominadas SODIMM, mientras que las de escritorio son denominadas DIMM.</a:t>
            </a:r>
          </a:p>
          <a:p>
            <a:endParaRPr lang="es-CL" sz="4000" dirty="0"/>
          </a:p>
          <a:p>
            <a:r>
              <a:rPr lang="es-CL" sz="4000" dirty="0"/>
              <a:t>A veces puedes planear una actualización futura, aunque de hecho, muchos sistemas no se actualizan en absoluto con las memorias SODIMM, ya que al estar incorporadas de fábrica, no se les presta mucha atención para su posterior reemplazo en caso que sea necesario.</a:t>
            </a:r>
          </a:p>
          <a:p>
            <a:endParaRPr lang="es-CL" sz="4000" dirty="0"/>
          </a:p>
        </p:txBody>
      </p:sp>
    </p:spTree>
    <p:extLst>
      <p:ext uri="{BB962C8B-B14F-4D97-AF65-F5344CB8AC3E}">
        <p14:creationId xmlns:p14="http://schemas.microsoft.com/office/powerpoint/2010/main" val="42945523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888556" y="829530"/>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11" name="CuadroTexto 10">
            <a:extLst>
              <a:ext uri="{FF2B5EF4-FFF2-40B4-BE49-F238E27FC236}">
                <a16:creationId xmlns:a16="http://schemas.microsoft.com/office/drawing/2014/main" id="{8397568E-5A42-416D-980E-F32DC699AC53}"/>
              </a:ext>
            </a:extLst>
          </p:cNvPr>
          <p:cNvSpPr txBox="1"/>
          <p:nvPr/>
        </p:nvSpPr>
        <p:spPr>
          <a:xfrm>
            <a:off x="888556" y="2301006"/>
            <a:ext cx="21851453" cy="754052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dirty="0"/>
              <a:t>¿</a:t>
            </a:r>
            <a:r>
              <a:rPr lang="es-CL" sz="4400" dirty="0"/>
              <a:t>Cuánta memoria RAM para laptop es suficiente?</a:t>
            </a:r>
          </a:p>
          <a:p>
            <a:endParaRPr lang="es-CL" sz="4400" dirty="0"/>
          </a:p>
          <a:p>
            <a:r>
              <a:rPr lang="es-CL" sz="4400" dirty="0"/>
              <a:t>La regla de oro que necesitas para poder determinar si es suficiente la cantidad de memoria RAM a instalar, depende de la capacidad máxima que soporte la computadora portátil y qué uso le va a dar a largo plazo.</a:t>
            </a:r>
          </a:p>
          <a:p>
            <a:endParaRPr lang="es-CL" sz="4400" dirty="0"/>
          </a:p>
          <a:p>
            <a:r>
              <a:rPr lang="es-CL" sz="4400" dirty="0"/>
              <a:t>Comprueba también cada una de las aplicaciones y el sistema operativo que deberás instalar y usar posteriormente.</a:t>
            </a:r>
          </a:p>
          <a:p>
            <a:endParaRPr lang="es-CL" sz="4400" dirty="0"/>
          </a:p>
          <a:p>
            <a:r>
              <a:rPr lang="es-CL" sz="4400" dirty="0"/>
              <a:t>Normalmente, siempre es recomendable y apto más memoria RAM que el mínimo recomendado.</a:t>
            </a:r>
          </a:p>
        </p:txBody>
      </p:sp>
    </p:spTree>
    <p:extLst>
      <p:ext uri="{BB962C8B-B14F-4D97-AF65-F5344CB8AC3E}">
        <p14:creationId xmlns:p14="http://schemas.microsoft.com/office/powerpoint/2010/main" val="27258576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1266273" y="434113"/>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11" name="CuadroTexto 10">
            <a:extLst>
              <a:ext uri="{FF2B5EF4-FFF2-40B4-BE49-F238E27FC236}">
                <a16:creationId xmlns:a16="http://schemas.microsoft.com/office/drawing/2014/main" id="{8397568E-5A42-416D-980E-F32DC699AC53}"/>
              </a:ext>
            </a:extLst>
          </p:cNvPr>
          <p:cNvSpPr txBox="1"/>
          <p:nvPr/>
        </p:nvSpPr>
        <p:spPr>
          <a:xfrm>
            <a:off x="863842" y="1559601"/>
            <a:ext cx="21851453" cy="7694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dirty="0"/>
              <a:t>¿</a:t>
            </a:r>
            <a:r>
              <a:rPr lang="es-CL" sz="4400" dirty="0"/>
              <a:t>Cuánta memoria RAM para laptop es suficiente?</a:t>
            </a:r>
          </a:p>
        </p:txBody>
      </p:sp>
      <p:pic>
        <p:nvPicPr>
          <p:cNvPr id="12" name="Imagen 11">
            <a:extLst>
              <a:ext uri="{FF2B5EF4-FFF2-40B4-BE49-F238E27FC236}">
                <a16:creationId xmlns:a16="http://schemas.microsoft.com/office/drawing/2014/main" id="{799AFD5C-064F-4740-BCA6-E6F62D82FAFC}"/>
              </a:ext>
            </a:extLst>
          </p:cNvPr>
          <p:cNvPicPr>
            <a:picLocks noChangeAspect="1"/>
          </p:cNvPicPr>
          <p:nvPr/>
        </p:nvPicPr>
        <p:blipFill>
          <a:blip r:embed="rId3"/>
          <a:stretch>
            <a:fillRect/>
          </a:stretch>
        </p:blipFill>
        <p:spPr>
          <a:xfrm>
            <a:off x="1266274" y="3013248"/>
            <a:ext cx="21449022" cy="2706516"/>
          </a:xfrm>
          <a:prstGeom prst="rect">
            <a:avLst/>
          </a:prstGeom>
        </p:spPr>
      </p:pic>
      <p:pic>
        <p:nvPicPr>
          <p:cNvPr id="25602" name="Picture 2" descr="Red e-Circuitos - Conoces la diferencia entre DDR2, DDR3 y... | Facebook">
            <a:extLst>
              <a:ext uri="{FF2B5EF4-FFF2-40B4-BE49-F238E27FC236}">
                <a16:creationId xmlns:a16="http://schemas.microsoft.com/office/drawing/2014/main" id="{EFDA4381-070D-4599-863E-E6993599A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981" y="5719764"/>
            <a:ext cx="4894563" cy="6534494"/>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omo agregar o instalar memoria ram en Notebook o Netbook - ddr1,ddr2,ddr3  - YouTube">
            <a:extLst>
              <a:ext uri="{FF2B5EF4-FFF2-40B4-BE49-F238E27FC236}">
                <a16:creationId xmlns:a16="http://schemas.microsoft.com/office/drawing/2014/main" id="{792411FE-B5C0-459A-B3D5-23BE640B7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251" y="6346915"/>
            <a:ext cx="9284620" cy="562948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21D718F-8A9F-4586-BFB9-D5666797B9B0}"/>
              </a:ext>
            </a:extLst>
          </p:cNvPr>
          <p:cNvPicPr>
            <a:picLocks noChangeAspect="1"/>
          </p:cNvPicPr>
          <p:nvPr/>
        </p:nvPicPr>
        <p:blipFill>
          <a:blip r:embed="rId6"/>
          <a:stretch>
            <a:fillRect/>
          </a:stretch>
        </p:blipFill>
        <p:spPr>
          <a:xfrm>
            <a:off x="13805245" y="11237813"/>
            <a:ext cx="1985707" cy="737761"/>
          </a:xfrm>
          <a:prstGeom prst="rect">
            <a:avLst/>
          </a:prstGeom>
        </p:spPr>
      </p:pic>
      <p:pic>
        <p:nvPicPr>
          <p:cNvPr id="25606" name="Picture 6" descr="Como aumentar instalar cambiar Memoria RAM a laptop aumentar computadora  portátil facilmente - YouTube">
            <a:extLst>
              <a:ext uri="{FF2B5EF4-FFF2-40B4-BE49-F238E27FC236}">
                <a16:creationId xmlns:a16="http://schemas.microsoft.com/office/drawing/2014/main" id="{C251D2CC-F9F7-4DF3-ACE8-9F323AE42D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84577" y="6403970"/>
            <a:ext cx="6230718" cy="557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9279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1400433" y="702887"/>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6" name="CuadroTexto 5">
            <a:extLst>
              <a:ext uri="{FF2B5EF4-FFF2-40B4-BE49-F238E27FC236}">
                <a16:creationId xmlns:a16="http://schemas.microsoft.com/office/drawing/2014/main" id="{655EE006-CDDE-45CB-BCEA-7C595A4E9EB7}"/>
              </a:ext>
            </a:extLst>
          </p:cNvPr>
          <p:cNvSpPr txBox="1"/>
          <p:nvPr/>
        </p:nvSpPr>
        <p:spPr>
          <a:xfrm>
            <a:off x="1400433" y="1050007"/>
            <a:ext cx="22077405" cy="93256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dirty="0"/>
              <a:t>.</a:t>
            </a:r>
          </a:p>
          <a:p>
            <a:endParaRPr lang="es-CL" dirty="0"/>
          </a:p>
          <a:p>
            <a:r>
              <a:rPr lang="es-CL" sz="3600" dirty="0"/>
              <a:t>Tipos de memorias RAM para laptop</a:t>
            </a:r>
          </a:p>
          <a:p>
            <a:endParaRPr lang="es-CL" sz="3600" dirty="0"/>
          </a:p>
          <a:p>
            <a:r>
              <a:rPr lang="es-CL" sz="3600" dirty="0"/>
              <a:t>La arquitectura DDR4 llegó primero a algunas PC de escritorio y luego se expandieron a otros modelos. </a:t>
            </a:r>
          </a:p>
          <a:p>
            <a:endParaRPr lang="es-CL" sz="3600" dirty="0"/>
          </a:p>
          <a:p>
            <a:r>
              <a:rPr lang="es-CL" sz="3600" dirty="0"/>
              <a:t>Además de los tipos de memorias portátiles instaladas en una computadora laptop, la velocidad de la memoria RAM también puede hacer mucho ruido en lo que respecta a la diferencia en el rendimiento final.</a:t>
            </a:r>
          </a:p>
          <a:p>
            <a:endParaRPr lang="es-CL" sz="3600" dirty="0"/>
          </a:p>
          <a:p>
            <a:r>
              <a:rPr lang="es-CL" sz="3600" dirty="0"/>
              <a:t>Al comparar esta tipo de computadoras, deberás asegurarte en verificar estas dos partes importantes que se informan en esta sección para determinar cómo pueden afectar en el rendimiento de tu PC.</a:t>
            </a:r>
          </a:p>
          <a:p>
            <a:endParaRPr lang="es-CL" sz="3600" dirty="0"/>
          </a:p>
          <a:p>
            <a:r>
              <a:rPr lang="es-CL" sz="3600" dirty="0"/>
              <a:t>Hay dos formas de designar las velocidades de memoria en una computadora portátil. Lo primero es el tipo de memoria y su clasificación de reloj, como DDR3 1333 MHz. El otro método es listar el tipo de especificación junto al ancho de banda.</a:t>
            </a:r>
          </a:p>
          <a:p>
            <a:endParaRPr lang="es-CL" sz="3600" dirty="0"/>
          </a:p>
          <a:p>
            <a:r>
              <a:rPr lang="es-CL" sz="3600" dirty="0"/>
              <a:t>En este caso, la memoria RAM DDR3 para laptop con 1333 MHz se listaría como una memoria PC3-10600.</a:t>
            </a:r>
          </a:p>
        </p:txBody>
      </p:sp>
    </p:spTree>
    <p:extLst>
      <p:ext uri="{BB962C8B-B14F-4D97-AF65-F5344CB8AC3E}">
        <p14:creationId xmlns:p14="http://schemas.microsoft.com/office/powerpoint/2010/main" val="35192504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955589" y="402622"/>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7" name="CuadroTexto 6">
            <a:extLst>
              <a:ext uri="{FF2B5EF4-FFF2-40B4-BE49-F238E27FC236}">
                <a16:creationId xmlns:a16="http://schemas.microsoft.com/office/drawing/2014/main" id="{226CED21-A7EC-4D18-8FA1-066F8E0033D4}"/>
              </a:ext>
            </a:extLst>
          </p:cNvPr>
          <p:cNvSpPr txBox="1"/>
          <p:nvPr/>
        </p:nvSpPr>
        <p:spPr>
          <a:xfrm>
            <a:off x="661086" y="2007196"/>
            <a:ext cx="22767325" cy="91409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5400" dirty="0"/>
              <a:t>¿Cómo saber qué memoria RAM comprar para laptop?</a:t>
            </a:r>
          </a:p>
          <a:p>
            <a:endParaRPr lang="es-CL" dirty="0"/>
          </a:p>
          <a:p>
            <a:pPr marL="571500" indent="-571500">
              <a:buFont typeface="Arial" panose="020B0604020202020204" pitchFamily="34" charset="0"/>
              <a:buChar char="•"/>
            </a:pPr>
            <a:r>
              <a:rPr lang="es-CL" sz="3600" dirty="0"/>
              <a:t>Se debe , observar la configuración de la memoria. En una computadora portátil que tiene 8 GB de memoria se puede configurar como un solo módulo de 8 GB o dos módulos de 4 GB.</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Un sistema configurado con un solo módulo de memoria tiene una segunda ranura de memoria abierta, una que puede usarse para expandir la cantidad de RAM en un futuro agregando un segundo módulo de memoria.</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En una laptop con dos módulos de 4 GB (con un total de 8 GB de memoria del sistema), será necesario reemplazar un módulo por otro de mayor capacidad.</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Por ejemplo, reemplazar uno de los módulos de 4 GB por un nuevo módulo de 8 GB daría un total de 12 GB (el nuevo módulo de 8 GB y el módulo original de 4 GB).</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Los módulos RAM generalmente están igualados para trabajar en sincronización en modo de doble canal, y en el caso de tener dos módulos de diferentes capacidades no funcionará tan eficientemente como lo haría un par igualado.</a:t>
            </a:r>
          </a:p>
        </p:txBody>
      </p:sp>
    </p:spTree>
    <p:extLst>
      <p:ext uri="{BB962C8B-B14F-4D97-AF65-F5344CB8AC3E}">
        <p14:creationId xmlns:p14="http://schemas.microsoft.com/office/powerpoint/2010/main" val="8554489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8DF59-EDC4-4D94-B349-97C6AA5FAD38}"/>
              </a:ext>
            </a:extLst>
          </p:cNvPr>
          <p:cNvSpPr txBox="1">
            <a:spLocks/>
          </p:cNvSpPr>
          <p:nvPr/>
        </p:nvSpPr>
        <p:spPr>
          <a:xfrm>
            <a:off x="3084956" y="5715000"/>
            <a:ext cx="12385702" cy="1143000"/>
          </a:xfrm>
          <a:prstGeom prst="rect">
            <a:avLst/>
          </a:prstGeom>
        </p:spPr>
        <p:txBody>
          <a:bodyPr>
            <a:noAutofit/>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Tipos de almacenamiento</a:t>
            </a:r>
          </a:p>
        </p:txBody>
      </p:sp>
      <p:sp>
        <p:nvSpPr>
          <p:cNvPr id="3" name="CuadroTexto 2">
            <a:extLst>
              <a:ext uri="{FF2B5EF4-FFF2-40B4-BE49-F238E27FC236}">
                <a16:creationId xmlns:a16="http://schemas.microsoft.com/office/drawing/2014/main" id="{73C4D544-85C8-4609-8B4F-3897BECE572C}"/>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8890878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F6878-507C-4EDA-86C8-B70F20AED8BC}"/>
              </a:ext>
            </a:extLst>
          </p:cNvPr>
          <p:cNvSpPr txBox="1">
            <a:spLocks/>
          </p:cNvSpPr>
          <p:nvPr/>
        </p:nvSpPr>
        <p:spPr>
          <a:xfrm>
            <a:off x="955589" y="402622"/>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Memorias Laptop </a:t>
            </a:r>
          </a:p>
        </p:txBody>
      </p:sp>
      <p:sp>
        <p:nvSpPr>
          <p:cNvPr id="8" name="CuadroTexto 7">
            <a:extLst>
              <a:ext uri="{FF2B5EF4-FFF2-40B4-BE49-F238E27FC236}">
                <a16:creationId xmlns:a16="http://schemas.microsoft.com/office/drawing/2014/main" id="{793106D3-ADDC-494F-B92B-13340835603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
        <p:nvSpPr>
          <p:cNvPr id="6" name="CuadroTexto 5">
            <a:extLst>
              <a:ext uri="{FF2B5EF4-FFF2-40B4-BE49-F238E27FC236}">
                <a16:creationId xmlns:a16="http://schemas.microsoft.com/office/drawing/2014/main" id="{57CA39CE-3A03-4F25-B416-5CBE780D3CFB}"/>
              </a:ext>
            </a:extLst>
          </p:cNvPr>
          <p:cNvSpPr txBox="1"/>
          <p:nvPr/>
        </p:nvSpPr>
        <p:spPr>
          <a:xfrm>
            <a:off x="955589" y="2039892"/>
            <a:ext cx="2064402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3600" dirty="0"/>
              <a:t>Si eres un usuario avanzado, que realiza múltiples tareas en varios programas intensivos o mantiene abiertas unas 30 pestañas del navegador a la vez, es probable que más memoria ayude a que tu sistema funcione sin problemas.</a:t>
            </a:r>
          </a:p>
          <a:p>
            <a:endParaRPr lang="es-CL" sz="3600" dirty="0"/>
          </a:p>
          <a:p>
            <a:r>
              <a:rPr lang="es-CL" sz="3600" dirty="0"/>
              <a:t>Puedes verificar el uso de memoria de tu computadora portátil en el ‘Administrador de tareas de Windows’.</a:t>
            </a:r>
          </a:p>
          <a:p>
            <a:endParaRPr lang="es-CL" sz="3600" dirty="0"/>
          </a:p>
          <a:p>
            <a:r>
              <a:rPr lang="es-CL" sz="3600" dirty="0"/>
              <a:t>Simplemente haz clic con el botón derecho en la barra de tareas y selecciona ‘Administrador de tareas’ (en Windows 7-10-11, presiona la tecla de Windows y escribe ‘administrador de tareas’ en el campo de búsqueda)</a:t>
            </a:r>
          </a:p>
          <a:p>
            <a:endParaRPr lang="es-CL" sz="3600" dirty="0"/>
          </a:p>
          <a:p>
            <a:r>
              <a:rPr lang="es-CL" sz="3600" dirty="0"/>
              <a:t>Luego, en la pestaña de rendimiento del Administrador de Tareas, verás cuánta memoria se está utilizando del total disponible.</a:t>
            </a:r>
          </a:p>
          <a:p>
            <a:endParaRPr lang="es-CL" sz="3600" dirty="0"/>
          </a:p>
          <a:p>
            <a:r>
              <a:rPr lang="es-CL" sz="3600" dirty="0"/>
              <a:t>También verás cuántas ranuras de memoria física están en uso, y por lo tanto, cuántas están disponibles para agregar más memoria.</a:t>
            </a:r>
          </a:p>
        </p:txBody>
      </p:sp>
    </p:spTree>
    <p:extLst>
      <p:ext uri="{BB962C8B-B14F-4D97-AF65-F5344CB8AC3E}">
        <p14:creationId xmlns:p14="http://schemas.microsoft.com/office/powerpoint/2010/main" val="266188284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D25DF-D597-49F1-A621-2FFCFCA7BDBD}"/>
              </a:ext>
            </a:extLst>
          </p:cNvPr>
          <p:cNvSpPr txBox="1">
            <a:spLocks/>
          </p:cNvSpPr>
          <p:nvPr/>
        </p:nvSpPr>
        <p:spPr>
          <a:xfrm>
            <a:off x="1548713" y="1535027"/>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a:t>Clasificación </a:t>
            </a:r>
            <a:endParaRPr lang="es-CL" dirty="0"/>
          </a:p>
        </p:txBody>
      </p:sp>
      <p:sp>
        <p:nvSpPr>
          <p:cNvPr id="3" name="Marcador de contenido 2">
            <a:extLst>
              <a:ext uri="{FF2B5EF4-FFF2-40B4-BE49-F238E27FC236}">
                <a16:creationId xmlns:a16="http://schemas.microsoft.com/office/drawing/2014/main" id="{0DEAF0A2-2839-4824-B10A-134FCB7DA442}"/>
              </a:ext>
            </a:extLst>
          </p:cNvPr>
          <p:cNvSpPr txBox="1">
            <a:spLocks/>
          </p:cNvSpPr>
          <p:nvPr/>
        </p:nvSpPr>
        <p:spPr>
          <a:xfrm>
            <a:off x="4761442" y="5155559"/>
            <a:ext cx="3905852" cy="11430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marL="0" indent="0" hangingPunct="1">
              <a:buFont typeface="Arial"/>
              <a:buNone/>
            </a:pPr>
            <a:r>
              <a:rPr lang="es-CL" sz="5400"/>
              <a:t>Disco Duro </a:t>
            </a:r>
            <a:endParaRPr lang="es-CL" sz="5400" dirty="0"/>
          </a:p>
        </p:txBody>
      </p:sp>
      <p:cxnSp>
        <p:nvCxnSpPr>
          <p:cNvPr id="4" name="Conector recto de flecha 3">
            <a:extLst>
              <a:ext uri="{FF2B5EF4-FFF2-40B4-BE49-F238E27FC236}">
                <a16:creationId xmlns:a16="http://schemas.microsoft.com/office/drawing/2014/main" id="{9E5363A3-C86E-4566-8943-986B2D7C35C9}"/>
              </a:ext>
            </a:extLst>
          </p:cNvPr>
          <p:cNvCxnSpPr>
            <a:cxnSpLocks/>
          </p:cNvCxnSpPr>
          <p:nvPr/>
        </p:nvCxnSpPr>
        <p:spPr>
          <a:xfrm flipV="1">
            <a:off x="8667294" y="4106837"/>
            <a:ext cx="1588814" cy="104872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recto de flecha 4">
            <a:extLst>
              <a:ext uri="{FF2B5EF4-FFF2-40B4-BE49-F238E27FC236}">
                <a16:creationId xmlns:a16="http://schemas.microsoft.com/office/drawing/2014/main" id="{38CA0B3A-6377-4AB6-B631-2E6607512AB7}"/>
              </a:ext>
            </a:extLst>
          </p:cNvPr>
          <p:cNvCxnSpPr>
            <a:cxnSpLocks/>
          </p:cNvCxnSpPr>
          <p:nvPr/>
        </p:nvCxnSpPr>
        <p:spPr>
          <a:xfrm flipV="1">
            <a:off x="8736949" y="5727058"/>
            <a:ext cx="1795138"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a:extLst>
              <a:ext uri="{FF2B5EF4-FFF2-40B4-BE49-F238E27FC236}">
                <a16:creationId xmlns:a16="http://schemas.microsoft.com/office/drawing/2014/main" id="{B1CD6EBB-1977-4B16-AD3D-B4EEC6A29F5E}"/>
              </a:ext>
            </a:extLst>
          </p:cNvPr>
          <p:cNvCxnSpPr>
            <a:cxnSpLocks/>
          </p:cNvCxnSpPr>
          <p:nvPr/>
        </p:nvCxnSpPr>
        <p:spPr>
          <a:xfrm>
            <a:off x="8667294" y="6496048"/>
            <a:ext cx="1588814" cy="113704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uadroTexto 11">
            <a:extLst>
              <a:ext uri="{FF2B5EF4-FFF2-40B4-BE49-F238E27FC236}">
                <a16:creationId xmlns:a16="http://schemas.microsoft.com/office/drawing/2014/main" id="{A0059CF4-430E-42AB-BFE3-4257AE25931B}"/>
              </a:ext>
            </a:extLst>
          </p:cNvPr>
          <p:cNvSpPr txBox="1"/>
          <p:nvPr/>
        </p:nvSpPr>
        <p:spPr>
          <a:xfrm>
            <a:off x="10852065" y="3722116"/>
            <a:ext cx="7776864" cy="769441"/>
          </a:xfrm>
          <a:prstGeom prst="rect">
            <a:avLst/>
          </a:prstGeom>
          <a:noFill/>
        </p:spPr>
        <p:txBody>
          <a:bodyPr wrap="square">
            <a:spAutoFit/>
          </a:bodyPr>
          <a:lstStyle/>
          <a:p>
            <a:r>
              <a:rPr lang="es-ES" sz="4400" dirty="0"/>
              <a:t>Según</a:t>
            </a:r>
            <a:r>
              <a:rPr lang="es-ES" sz="4000" dirty="0"/>
              <a:t> su tecnología interna. </a:t>
            </a:r>
          </a:p>
        </p:txBody>
      </p:sp>
      <p:sp>
        <p:nvSpPr>
          <p:cNvPr id="13" name="CuadroTexto 12">
            <a:extLst>
              <a:ext uri="{FF2B5EF4-FFF2-40B4-BE49-F238E27FC236}">
                <a16:creationId xmlns:a16="http://schemas.microsoft.com/office/drawing/2014/main" id="{8B299A9B-AF7D-4995-99BF-3CF0D8B0CFB7}"/>
              </a:ext>
            </a:extLst>
          </p:cNvPr>
          <p:cNvSpPr txBox="1"/>
          <p:nvPr/>
        </p:nvSpPr>
        <p:spPr>
          <a:xfrm>
            <a:off x="10852065" y="5265770"/>
            <a:ext cx="11760800" cy="1446550"/>
          </a:xfrm>
          <a:prstGeom prst="rect">
            <a:avLst/>
          </a:prstGeom>
          <a:noFill/>
        </p:spPr>
        <p:txBody>
          <a:bodyPr wrap="square">
            <a:spAutoFit/>
          </a:bodyPr>
          <a:lstStyle/>
          <a:p>
            <a:r>
              <a:rPr lang="es-ES" sz="4400" dirty="0"/>
              <a:t>Función de su interfaz o el tipo de conectores que usan.</a:t>
            </a:r>
            <a:endParaRPr lang="es-CL" sz="4400" dirty="0"/>
          </a:p>
        </p:txBody>
      </p:sp>
      <p:sp>
        <p:nvSpPr>
          <p:cNvPr id="14" name="CuadroTexto 13">
            <a:extLst>
              <a:ext uri="{FF2B5EF4-FFF2-40B4-BE49-F238E27FC236}">
                <a16:creationId xmlns:a16="http://schemas.microsoft.com/office/drawing/2014/main" id="{12C3919D-8459-4D63-A5D2-1F2A094A7311}"/>
              </a:ext>
            </a:extLst>
          </p:cNvPr>
          <p:cNvSpPr txBox="1"/>
          <p:nvPr/>
        </p:nvSpPr>
        <p:spPr>
          <a:xfrm>
            <a:off x="10852065" y="7501217"/>
            <a:ext cx="6096000" cy="769441"/>
          </a:xfrm>
          <a:prstGeom prst="rect">
            <a:avLst/>
          </a:prstGeom>
          <a:noFill/>
        </p:spPr>
        <p:txBody>
          <a:bodyPr wrap="square">
            <a:spAutoFit/>
          </a:bodyPr>
          <a:lstStyle/>
          <a:p>
            <a:r>
              <a:rPr lang="es-ES" sz="4400" dirty="0"/>
              <a:t>Su ubicación. </a:t>
            </a:r>
            <a:endParaRPr lang="es-CL" sz="4400" dirty="0"/>
          </a:p>
        </p:txBody>
      </p:sp>
      <p:sp>
        <p:nvSpPr>
          <p:cNvPr id="10" name="CuadroTexto 9">
            <a:extLst>
              <a:ext uri="{FF2B5EF4-FFF2-40B4-BE49-F238E27FC236}">
                <a16:creationId xmlns:a16="http://schemas.microsoft.com/office/drawing/2014/main" id="{914FA196-E23F-4AE7-9E34-26C74A7B976B}"/>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5238206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96F7A-4188-4250-A769-273E3EBD82BE}"/>
              </a:ext>
            </a:extLst>
          </p:cNvPr>
          <p:cNvSpPr txBox="1">
            <a:spLocks/>
          </p:cNvSpPr>
          <p:nvPr/>
        </p:nvSpPr>
        <p:spPr>
          <a:xfrm>
            <a:off x="6474940" y="5715000"/>
            <a:ext cx="13617145" cy="1143000"/>
          </a:xfrm>
          <a:prstGeom prst="rect">
            <a:avLst/>
          </a:prstGeom>
        </p:spPr>
        <p:txBody>
          <a:bodyPr>
            <a:noAutofit/>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ES" sz="6600"/>
              <a:t>Según su tecnología interna</a:t>
            </a:r>
            <a:endParaRPr lang="es-CL" sz="6600" dirty="0"/>
          </a:p>
        </p:txBody>
      </p:sp>
      <p:sp>
        <p:nvSpPr>
          <p:cNvPr id="3" name="CuadroTexto 2">
            <a:extLst>
              <a:ext uri="{FF2B5EF4-FFF2-40B4-BE49-F238E27FC236}">
                <a16:creationId xmlns:a16="http://schemas.microsoft.com/office/drawing/2014/main" id="{5AFCA163-E3CD-42DD-81B0-7E8FCCA9CCB3}"/>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0744556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5A89DD-8A49-43D7-A910-8F5E948FA669}"/>
              </a:ext>
            </a:extLst>
          </p:cNvPr>
          <p:cNvSpPr txBox="1">
            <a:spLocks/>
          </p:cNvSpPr>
          <p:nvPr/>
        </p:nvSpPr>
        <p:spPr>
          <a:xfrm>
            <a:off x="1276865" y="1114897"/>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HDD.</a:t>
            </a:r>
          </a:p>
        </p:txBody>
      </p:sp>
      <p:sp>
        <p:nvSpPr>
          <p:cNvPr id="3" name="Marcador de contenido 2">
            <a:extLst>
              <a:ext uri="{FF2B5EF4-FFF2-40B4-BE49-F238E27FC236}">
                <a16:creationId xmlns:a16="http://schemas.microsoft.com/office/drawing/2014/main" id="{F0335B1C-F7EB-4746-A866-CC036EBB5DB2}"/>
              </a:ext>
            </a:extLst>
          </p:cNvPr>
          <p:cNvSpPr txBox="1">
            <a:spLocks/>
          </p:cNvSpPr>
          <p:nvPr/>
        </p:nvSpPr>
        <p:spPr>
          <a:xfrm>
            <a:off x="2067696" y="3750276"/>
            <a:ext cx="19284780" cy="470174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lnSpcReduction="10000"/>
          </a:bodyPr>
          <a:lst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a:lstStyle>
          <a:p>
            <a:pPr algn="just" hangingPunct="1"/>
            <a:r>
              <a:rPr lang="es-ES" sz="4400" dirty="0"/>
              <a:t>Utilizan el magnetismo para grabar tus datos y archivos. </a:t>
            </a:r>
          </a:p>
          <a:p>
            <a:pPr algn="just" hangingPunct="1"/>
            <a:endParaRPr lang="es-ES" sz="4400" dirty="0"/>
          </a:p>
          <a:p>
            <a:pPr algn="just" hangingPunct="1"/>
            <a:r>
              <a:rPr lang="es-ES" sz="4400" dirty="0"/>
              <a:t>Se compone de uno o varios discos rígidos unidos por un mismo eje y que giran a gran velocidad dentro de una caja metálica. </a:t>
            </a:r>
          </a:p>
          <a:p>
            <a:pPr algn="just" hangingPunct="1"/>
            <a:endParaRPr lang="es-ES" sz="4400" dirty="0"/>
          </a:p>
          <a:p>
            <a:pPr algn="just" hangingPunct="1"/>
            <a:r>
              <a:rPr lang="es-ES" sz="4400" dirty="0"/>
              <a:t>En cada plato y en cada una de sus caras, un cabezal de lectura/escritura lee o graba tus datos sobre los discos.</a:t>
            </a:r>
            <a:endParaRPr lang="es-CL" sz="4400" dirty="0"/>
          </a:p>
        </p:txBody>
      </p:sp>
      <p:sp>
        <p:nvSpPr>
          <p:cNvPr id="4" name="CuadroTexto 3">
            <a:extLst>
              <a:ext uri="{FF2B5EF4-FFF2-40B4-BE49-F238E27FC236}">
                <a16:creationId xmlns:a16="http://schemas.microsoft.com/office/drawing/2014/main" id="{FD19480A-A82E-469D-9439-1D295A72678C}"/>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5243518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sco duro Toshiba 8tb">
            <a:extLst>
              <a:ext uri="{FF2B5EF4-FFF2-40B4-BE49-F238E27FC236}">
                <a16:creationId xmlns:a16="http://schemas.microsoft.com/office/drawing/2014/main" id="{74F9223E-2376-4F1E-8B73-05A566CE08D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378" b="97823" l="8105" r="89844">
                        <a14:foregroundMark x1="59277" y1="8323" x2="48926" y2="5378"/>
                        <a14:foregroundMark x1="58105" y1="90269" x2="47266" y2="92702"/>
                        <a14:foregroundMark x1="47266" y1="92702" x2="45605" y2="92574"/>
                        <a14:foregroundMark x1="49805" y1="97951" x2="53516" y2="97951"/>
                        <a14:foregroundMark x1="9863" y1="62356" x2="8105" y2="68374"/>
                        <a14:foregroundMark x1="89746" y1="25480" x2="89746" y2="28553"/>
                      </a14:backgroundRemoval>
                    </a14:imgEffect>
                  </a14:imgLayer>
                </a14:imgProps>
              </a:ext>
              <a:ext uri="{28A0092B-C50C-407E-A947-70E740481C1C}">
                <a14:useLocalDpi xmlns:a14="http://schemas.microsoft.com/office/drawing/2010/main" val="0"/>
              </a:ext>
            </a:extLst>
          </a:blip>
          <a:srcRect l="8357" t="1701" r="9157"/>
          <a:stretch/>
        </p:blipFill>
        <p:spPr bwMode="auto">
          <a:xfrm>
            <a:off x="3731162" y="2870584"/>
            <a:ext cx="8773875" cy="79748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18D6AC9-0F1C-48E3-8176-C01C85021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2151" y="3407760"/>
            <a:ext cx="8328162" cy="6900478"/>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046F09E8-0E72-4CCB-B259-DA04DFF466EB}"/>
              </a:ext>
            </a:extLst>
          </p:cNvPr>
          <p:cNvSpPr txBox="1">
            <a:spLocks/>
          </p:cNvSpPr>
          <p:nvPr/>
        </p:nvSpPr>
        <p:spPr>
          <a:xfrm>
            <a:off x="2611395" y="818335"/>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HDD.</a:t>
            </a:r>
          </a:p>
        </p:txBody>
      </p:sp>
      <p:sp>
        <p:nvSpPr>
          <p:cNvPr id="5" name="CuadroTexto 4">
            <a:extLst>
              <a:ext uri="{FF2B5EF4-FFF2-40B4-BE49-F238E27FC236}">
                <a16:creationId xmlns:a16="http://schemas.microsoft.com/office/drawing/2014/main" id="{F910C093-63A0-4DF1-8B3E-BBA7A7718A72}"/>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5546809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B1B67-7383-4272-B0FA-ACAFC4D0895A}"/>
              </a:ext>
            </a:extLst>
          </p:cNvPr>
          <p:cNvSpPr txBox="1">
            <a:spLocks/>
          </p:cNvSpPr>
          <p:nvPr/>
        </p:nvSpPr>
        <p:spPr>
          <a:xfrm>
            <a:off x="1326292" y="768908"/>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HDD.</a:t>
            </a:r>
          </a:p>
        </p:txBody>
      </p:sp>
      <p:pic>
        <p:nvPicPr>
          <p:cNvPr id="3" name="Picture 2" descr="Geometria del disco duro">
            <a:extLst>
              <a:ext uri="{FF2B5EF4-FFF2-40B4-BE49-F238E27FC236}">
                <a16:creationId xmlns:a16="http://schemas.microsoft.com/office/drawing/2014/main" id="{5A2359C5-AFCD-49FF-8AF0-F2F746C6E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719" y="2772018"/>
            <a:ext cx="17968562" cy="64461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2C82F16B-0417-401F-9728-11F6D7088313}"/>
              </a:ext>
            </a:extLst>
          </p:cNvPr>
          <p:cNvGraphicFramePr>
            <a:graphicFrameLocks noGrp="1"/>
          </p:cNvGraphicFramePr>
          <p:nvPr>
            <p:extLst>
              <p:ext uri="{D42A27DB-BD31-4B8C-83A1-F6EECF244321}">
                <p14:modId xmlns:p14="http://schemas.microsoft.com/office/powerpoint/2010/main" val="645042696"/>
              </p:ext>
            </p:extLst>
          </p:nvPr>
        </p:nvGraphicFramePr>
        <p:xfrm>
          <a:off x="2294238" y="2323070"/>
          <a:ext cx="19795524" cy="7858898"/>
        </p:xfrm>
        <a:graphic>
          <a:graphicData uri="http://schemas.openxmlformats.org/drawingml/2006/table">
            <a:tbl>
              <a:tblPr/>
              <a:tblGrid>
                <a:gridCol w="19795524">
                  <a:extLst>
                    <a:ext uri="{9D8B030D-6E8A-4147-A177-3AD203B41FA5}">
                      <a16:colId xmlns:a16="http://schemas.microsoft.com/office/drawing/2014/main" val="3588421216"/>
                    </a:ext>
                  </a:extLst>
                </a:gridCol>
              </a:tblGrid>
              <a:tr h="7858898">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227637768"/>
                  </a:ext>
                </a:extLst>
              </a:tr>
            </a:tbl>
          </a:graphicData>
        </a:graphic>
      </p:graphicFrame>
      <p:sp>
        <p:nvSpPr>
          <p:cNvPr id="5" name="CuadroTexto 4">
            <a:extLst>
              <a:ext uri="{FF2B5EF4-FFF2-40B4-BE49-F238E27FC236}">
                <a16:creationId xmlns:a16="http://schemas.microsoft.com/office/drawing/2014/main" id="{C7D84B1F-1E21-4ACE-8C51-97B73B535E7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1838569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Estructura fisica y logica de disco, discos mecanicos,SAN ,NAS y SSD |  osunal">
            <a:extLst>
              <a:ext uri="{FF2B5EF4-FFF2-40B4-BE49-F238E27FC236}">
                <a16:creationId xmlns:a16="http://schemas.microsoft.com/office/drawing/2014/main" id="{F8852600-C767-4B18-9F30-D799F9B17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394" y="3045123"/>
            <a:ext cx="8985606" cy="75260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5FC254-FD6E-4D04-A54D-A5FF3055A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2610565"/>
            <a:ext cx="8985606" cy="75983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2DC0CDC2-85EA-4025-B059-DB3895CAD53F}"/>
              </a:ext>
            </a:extLst>
          </p:cNvPr>
          <p:cNvGraphicFramePr>
            <a:graphicFrameLocks noGrp="1"/>
          </p:cNvGraphicFramePr>
          <p:nvPr/>
        </p:nvGraphicFramePr>
        <p:xfrm>
          <a:off x="3212757" y="2150076"/>
          <a:ext cx="17942011" cy="8748583"/>
        </p:xfrm>
        <a:graphic>
          <a:graphicData uri="http://schemas.openxmlformats.org/drawingml/2006/table">
            <a:tbl>
              <a:tblPr/>
              <a:tblGrid>
                <a:gridCol w="17942011">
                  <a:extLst>
                    <a:ext uri="{9D8B030D-6E8A-4147-A177-3AD203B41FA5}">
                      <a16:colId xmlns:a16="http://schemas.microsoft.com/office/drawing/2014/main" val="2592209728"/>
                    </a:ext>
                  </a:extLst>
                </a:gridCol>
              </a:tblGrid>
              <a:tr h="8748583">
                <a:tc>
                  <a:txBody>
                    <a:bodyPr/>
                    <a:lstStyle/>
                    <a:p>
                      <a:endParaRPr lang="es-C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253041485"/>
                  </a:ext>
                </a:extLst>
              </a:tr>
            </a:tbl>
          </a:graphicData>
        </a:graphic>
      </p:graphicFrame>
      <p:cxnSp>
        <p:nvCxnSpPr>
          <p:cNvPr id="6" name="Conector recto 5">
            <a:extLst>
              <a:ext uri="{FF2B5EF4-FFF2-40B4-BE49-F238E27FC236}">
                <a16:creationId xmlns:a16="http://schemas.microsoft.com/office/drawing/2014/main" id="{CB1750D3-41B3-4EF8-A096-A3E02A07ADA0}"/>
              </a:ext>
            </a:extLst>
          </p:cNvPr>
          <p:cNvCxnSpPr/>
          <p:nvPr/>
        </p:nvCxnSpPr>
        <p:spPr>
          <a:xfrm>
            <a:off x="12192000" y="2150076"/>
            <a:ext cx="0" cy="8748583"/>
          </a:xfrm>
          <a:prstGeom prst="line">
            <a:avLst/>
          </a:prstGeom>
          <a:no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Título 1">
            <a:extLst>
              <a:ext uri="{FF2B5EF4-FFF2-40B4-BE49-F238E27FC236}">
                <a16:creationId xmlns:a16="http://schemas.microsoft.com/office/drawing/2014/main" id="{483A9514-6A9C-4EE8-A9CA-D252C11CA1F4}"/>
              </a:ext>
            </a:extLst>
          </p:cNvPr>
          <p:cNvSpPr txBox="1">
            <a:spLocks/>
          </p:cNvSpPr>
          <p:nvPr/>
        </p:nvSpPr>
        <p:spPr>
          <a:xfrm>
            <a:off x="1326292" y="768908"/>
            <a:ext cx="7118581" cy="1143000"/>
          </a:xfrm>
          <a:prstGeom prst="rect">
            <a:avLst/>
          </a:prstGeom>
        </p:spPr>
        <p:txBody>
          <a:bodyPr/>
          <a:lst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a:lstStyle>
          <a:p>
            <a:pPr hangingPunct="1"/>
            <a:r>
              <a:rPr lang="es-CL" dirty="0"/>
              <a:t>Discos HDD.</a:t>
            </a:r>
          </a:p>
        </p:txBody>
      </p:sp>
      <p:sp>
        <p:nvSpPr>
          <p:cNvPr id="8" name="CuadroTexto 7">
            <a:extLst>
              <a:ext uri="{FF2B5EF4-FFF2-40B4-BE49-F238E27FC236}">
                <a16:creationId xmlns:a16="http://schemas.microsoft.com/office/drawing/2014/main" id="{3855AE8D-6097-4FCE-90B6-DAD56D4A34C8}"/>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061134090"/>
      </p:ext>
    </p:extLst>
  </p:cSld>
  <p:clrMapOvr>
    <a:masterClrMapping/>
  </p:clrMapOvr>
  <p:transition spd="med"/>
</p:sld>
</file>

<file path=ppt/theme/theme1.xml><?xml version="1.0" encoding="utf-8"?>
<a:theme xmlns:a="http://schemas.openxmlformats.org/drawingml/2006/main" name="Tema de Office">
  <a:themeElements>
    <a:clrScheme name="Tema de Office">
      <a:dk1>
        <a:srgbClr val="535353"/>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Open Sans"/>
        <a:ea typeface="Open Sans"/>
        <a:cs typeface="Open Sans"/>
      </a:majorFont>
      <a:minorFont>
        <a:latin typeface="Open Sans"/>
        <a:ea typeface="Open Sans"/>
        <a:cs typeface="Open Sans"/>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12941"/>
          </a:schemeClr>
        </a:solidFill>
        <a:ln w="12700"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Open Sans"/>
        <a:ea typeface="Open Sans"/>
        <a:cs typeface="Open Sans"/>
      </a:majorFont>
      <a:minorFont>
        <a:latin typeface="Open Sans"/>
        <a:ea typeface="Open Sans"/>
        <a:cs typeface="Open Sans"/>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12941"/>
          </a:schemeClr>
        </a:solidFill>
        <a:ln w="12700"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AF7D1D2CD705E4CBC66155DBE6FFD83" ma:contentTypeVersion="0" ma:contentTypeDescription="Crear nuevo documento." ma:contentTypeScope="" ma:versionID="b5482082bdab4f37c59708c6f904835c">
  <xsd:schema xmlns:xsd="http://www.w3.org/2001/XMLSchema" xmlns:xs="http://www.w3.org/2001/XMLSchema" xmlns:p="http://schemas.microsoft.com/office/2006/metadata/properties" targetNamespace="http://schemas.microsoft.com/office/2006/metadata/properties" ma:root="true" ma:fieldsID="3f6edc329ff236629c56e3b879b320d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63A65E-E95D-4135-95C3-2FE0B86CC7E1}">
  <ds:schemaRefs>
    <ds:schemaRef ds:uri="http://schemas.microsoft.com/sharepoint/v3/contenttype/forms"/>
  </ds:schemaRefs>
</ds:datastoreItem>
</file>

<file path=customXml/itemProps2.xml><?xml version="1.0" encoding="utf-8"?>
<ds:datastoreItem xmlns:ds="http://schemas.openxmlformats.org/officeDocument/2006/customXml" ds:itemID="{48FC443E-6B4E-40A6-8709-4B110368F474}"/>
</file>

<file path=customXml/itemProps3.xml><?xml version="1.0" encoding="utf-8"?>
<ds:datastoreItem xmlns:ds="http://schemas.openxmlformats.org/officeDocument/2006/customXml" ds:itemID="{855A379D-26A7-4767-8B24-F1E49998E49D}">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e5be64b4-ebda-4cec-b9df-8969e9e746b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1347</TotalTime>
  <Words>1707</Words>
  <Application>Microsoft Office PowerPoint</Application>
  <PresentationFormat>Personalizado</PresentationFormat>
  <Paragraphs>184</Paragraphs>
  <Slides>31</Slides>
  <Notes>29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Calibri</vt:lpstr>
      <vt:lpstr>Open Sans</vt:lpstr>
      <vt:lpstr>Open Sans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Equipo Inacap</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ACADÉMICA  2020</dc:title>
  <dc:subject/>
  <dc:creator>Equipo Inacap</dc:creator>
  <cp:keywords/>
  <dc:description>Versión 11</dc:description>
  <cp:lastModifiedBy>Boris astorga</cp:lastModifiedBy>
  <cp:revision>113</cp:revision>
  <cp:lastPrinted>2019-11-20T17:18:35Z</cp:lastPrinted>
  <dcterms:modified xsi:type="dcterms:W3CDTF">2021-09-06T21:07:21Z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0x010100DAF7D1D2CD705E4CBC66155DBE6FFD83</vt:lpwstr>
  </property>
</Properties>
</file>